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60" r:id="rId4"/>
    <p:sldId id="261" r:id="rId5"/>
    <p:sldId id="262" r:id="rId6"/>
    <p:sldId id="259" r:id="rId7"/>
    <p:sldId id="263" r:id="rId8"/>
    <p:sldId id="266" r:id="rId9"/>
    <p:sldId id="258" r:id="rId10"/>
    <p:sldId id="265" r:id="rId11"/>
    <p:sldId id="267" r:id="rId12"/>
    <p:sldId id="264" r:id="rId13"/>
    <p:sldId id="268" r:id="rId14"/>
    <p:sldId id="276" r:id="rId15"/>
    <p:sldId id="269" r:id="rId16"/>
    <p:sldId id="273" r:id="rId17"/>
    <p:sldId id="270" r:id="rId18"/>
    <p:sldId id="271" r:id="rId19"/>
    <p:sldId id="272" r:id="rId20"/>
    <p:sldId id="275"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4EFEE-6DA9-9A42-9282-FC5B991AE354}" type="datetimeFigureOut">
              <a:rPr lang="en-US" smtClean="0"/>
              <a:t>4/30/17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D79A1-D4ED-1C49-B0EF-43C8A3CB6C07}" type="slidenum">
              <a:rPr lang="en-US" smtClean="0"/>
              <a:t>‹#›</a:t>
            </a:fld>
            <a:endParaRPr lang="en-US"/>
          </a:p>
        </p:txBody>
      </p:sp>
    </p:spTree>
    <p:extLst>
      <p:ext uri="{BB962C8B-B14F-4D97-AF65-F5344CB8AC3E}">
        <p14:creationId xmlns:p14="http://schemas.microsoft.com/office/powerpoint/2010/main" val="777573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E75B7-8FAA-416D-8AD7-36BA8FB4F8B0}" type="slidenum">
              <a:rPr lang="en-US" smtClean="0"/>
              <a:pPr/>
              <a:t>14</a:t>
            </a:fld>
            <a:endParaRPr lang="en-US"/>
          </a:p>
        </p:txBody>
      </p:sp>
    </p:spTree>
    <p:extLst>
      <p:ext uri="{BB962C8B-B14F-4D97-AF65-F5344CB8AC3E}">
        <p14:creationId xmlns:p14="http://schemas.microsoft.com/office/powerpoint/2010/main" val="52442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4/30/17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4/30/17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wmf"/><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vhUDl64r0tE" TargetMode="External"/><Relationship Id="rId3" Type="http://schemas.openxmlformats.org/officeDocument/2006/relationships/hyperlink" Target="https://youtu.be/iDArq1AYJ3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kr3f8Gg4G0" TargetMode="External"/><Relationship Id="rId4" Type="http://schemas.openxmlformats.org/officeDocument/2006/relationships/hyperlink" Target="https://youtu.be/XVh_v6BuVNY" TargetMode="External"/><Relationship Id="rId1" Type="http://schemas.openxmlformats.org/officeDocument/2006/relationships/slideLayout" Target="../slideLayouts/slideLayout2.xml"/><Relationship Id="rId2" Type="http://schemas.openxmlformats.org/officeDocument/2006/relationships/hyperlink" Target="https://www.youtube.com/watch?v=utyE0rtZRs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ily-times.com/story/news/local/four-corners/2016/12/09/energy-expert-talks-future-us-energ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moga.org/enm042-paul-gessing-and-federal-government-overreach" TargetMode="External"/><Relationship Id="rId4" Type="http://schemas.openxmlformats.org/officeDocument/2006/relationships/hyperlink" Target="https://www.nmoga.org/author/nmogaone" TargetMode="External"/><Relationship Id="rId5" Type="http://schemas.openxmlformats.org/officeDocument/2006/relationships/hyperlink" Target="http://www.riograndefoundation.org/" TargetMode="External"/><Relationship Id="rId6" Type="http://schemas.openxmlformats.org/officeDocument/2006/relationships/hyperlink" Target="http://www.riograndefoundation.org/rio-grande-foundation-audios/" TargetMode="External"/><Relationship Id="rId7" Type="http://schemas.openxmlformats.org/officeDocument/2006/relationships/hyperlink" Target="http://www.nmoga.org/category/energy-new-mexico" TargetMode="External"/><Relationship Id="rId1" Type="http://schemas.openxmlformats.org/officeDocument/2006/relationships/slideLayout" Target="../slideLayouts/slideLayout2.xml"/><Relationship Id="rId2" Type="http://schemas.openxmlformats.org/officeDocument/2006/relationships/hyperlink" Target="http://garritypr.com/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owdcrafting.org" TargetMode="External"/><Relationship Id="rId4" Type="http://schemas.openxmlformats.org/officeDocument/2006/relationships/hyperlink" Target="http://crowdandcloud.org/watch-the-episodes/episode-one" TargetMode="External"/><Relationship Id="rId1" Type="http://schemas.openxmlformats.org/officeDocument/2006/relationships/slideLayout" Target="../slideLayouts/slideLayout2.xml"/><Relationship Id="rId2" Type="http://schemas.openxmlformats.org/officeDocument/2006/relationships/hyperlink" Target="http://citsci.org/cwis438/websites/citsci/home.php?WebSiteID=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mongroundrising.org" TargetMode="External"/><Relationship Id="rId3" Type="http://schemas.openxmlformats.org/officeDocument/2006/relationships/hyperlink" Target="mailto:info@commongroundrising.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news.net/assets/2015/01/22/document_ew_04.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nufacturing.net/news/2015/01/federal-judge-strikes-down-local-fracking-ban" TargetMode="External"/><Relationship Id="rId4" Type="http://schemas.openxmlformats.org/officeDocument/2006/relationships/hyperlink" Target="http://watchdog.org/195799/fracking-ban-new-mexico/" TargetMode="External"/><Relationship Id="rId1" Type="http://schemas.openxmlformats.org/officeDocument/2006/relationships/slideLayout" Target="../slideLayouts/slideLayout2.xml"/><Relationship Id="rId2" Type="http://schemas.openxmlformats.org/officeDocument/2006/relationships/hyperlink" Target="http://www.eenews.net/stories/106001206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Ground Rising</a:t>
            </a:r>
            <a:endParaRPr lang="en-US" dirty="0"/>
          </a:p>
        </p:txBody>
      </p:sp>
      <p:sp>
        <p:nvSpPr>
          <p:cNvPr id="3" name="Subtitle 2"/>
          <p:cNvSpPr>
            <a:spLocks noGrp="1"/>
          </p:cNvSpPr>
          <p:nvPr>
            <p:ph type="subTitle" idx="1"/>
          </p:nvPr>
        </p:nvSpPr>
        <p:spPr/>
        <p:txBody>
          <a:bodyPr/>
          <a:lstStyle/>
          <a:p>
            <a:r>
              <a:rPr lang="en-US" dirty="0" smtClean="0"/>
              <a:t>Presentation for </a:t>
            </a:r>
            <a:r>
              <a:rPr lang="en-US" dirty="0" err="1" smtClean="0"/>
              <a:t>Abq</a:t>
            </a:r>
            <a:r>
              <a:rPr lang="en-US" dirty="0" smtClean="0"/>
              <a:t> Peace and Justice Groups </a:t>
            </a:r>
          </a:p>
          <a:p>
            <a:r>
              <a:rPr lang="en-US" dirty="0" smtClean="0">
                <a:solidFill>
                  <a:srgbClr val="FF0000"/>
                </a:solidFill>
              </a:rPr>
              <a:t>This presentation is made for educational purposes to give a general understanding of issues and law and it is not intended to give legal advice </a:t>
            </a:r>
            <a:endParaRPr lang="en-US" dirty="0">
              <a:solidFill>
                <a:srgbClr val="FF0000"/>
              </a:solidFill>
            </a:endParaRPr>
          </a:p>
        </p:txBody>
      </p:sp>
    </p:spTree>
    <p:extLst>
      <p:ext uri="{BB962C8B-B14F-4D97-AF65-F5344CB8AC3E}">
        <p14:creationId xmlns:p14="http://schemas.microsoft.com/office/powerpoint/2010/main" val="151680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100" y="304800"/>
            <a:ext cx="7696200" cy="646331"/>
          </a:xfrm>
          <a:prstGeom prst="rect">
            <a:avLst/>
          </a:prstGeom>
          <a:noFill/>
        </p:spPr>
        <p:txBody>
          <a:bodyPr wrap="square" rtlCol="0">
            <a:spAutoFit/>
          </a:bodyPr>
          <a:lstStyle/>
          <a:p>
            <a:pPr algn="ctr"/>
            <a:r>
              <a:rPr lang="en-US" sz="3600" b="1" dirty="0" smtClean="0">
                <a:solidFill>
                  <a:srgbClr val="FF0000"/>
                </a:solidFill>
              </a:rPr>
              <a:t>What Could Go in the Ordinance?</a:t>
            </a:r>
            <a:endParaRPr lang="en-US" sz="3600" b="1" dirty="0">
              <a:solidFill>
                <a:srgbClr val="FF0000"/>
              </a:solidFill>
            </a:endParaRPr>
          </a:p>
        </p:txBody>
      </p:sp>
      <p:sp>
        <p:nvSpPr>
          <p:cNvPr id="8" name="TextBox 7"/>
          <p:cNvSpPr txBox="1"/>
          <p:nvPr/>
        </p:nvSpPr>
        <p:spPr>
          <a:xfrm>
            <a:off x="457200" y="3494544"/>
            <a:ext cx="8382000" cy="2677656"/>
          </a:xfrm>
          <a:prstGeom prst="rect">
            <a:avLst/>
          </a:prstGeom>
          <a:noFill/>
        </p:spPr>
        <p:txBody>
          <a:bodyPr wrap="square" rtlCol="0">
            <a:spAutoFit/>
          </a:bodyPr>
          <a:lstStyle/>
          <a:p>
            <a:pPr algn="ctr"/>
            <a:r>
              <a:rPr lang="en-US" sz="2400" b="1" dirty="0" smtClean="0">
                <a:solidFill>
                  <a:schemeClr val="bg1">
                    <a:lumMod val="50000"/>
                  </a:schemeClr>
                </a:solidFill>
              </a:rPr>
              <a:t>Could Legally Require:</a:t>
            </a:r>
            <a:r>
              <a:rPr lang="en-US" sz="2400" dirty="0" smtClean="0">
                <a:solidFill>
                  <a:schemeClr val="bg1">
                    <a:lumMod val="50000"/>
                  </a:schemeClr>
                </a:solidFill>
              </a:rPr>
              <a:t>  Transparency, Competence, Baselines, </a:t>
            </a:r>
          </a:p>
          <a:p>
            <a:pPr algn="ctr"/>
            <a:r>
              <a:rPr lang="en-US" sz="2400" dirty="0" smtClean="0">
                <a:solidFill>
                  <a:schemeClr val="bg1">
                    <a:lumMod val="50000"/>
                  </a:schemeClr>
                </a:solidFill>
              </a:rPr>
              <a:t>Application, Qualification and Permitting Processes,</a:t>
            </a:r>
          </a:p>
          <a:p>
            <a:pPr algn="ctr"/>
            <a:r>
              <a:rPr lang="en-US" sz="2400" dirty="0" smtClean="0">
                <a:solidFill>
                  <a:schemeClr val="bg1">
                    <a:lumMod val="50000"/>
                  </a:schemeClr>
                </a:solidFill>
              </a:rPr>
              <a:t>Ongoing Monitoring, Environmental Protections, </a:t>
            </a:r>
          </a:p>
          <a:p>
            <a:pPr algn="ctr"/>
            <a:r>
              <a:rPr lang="en-US" sz="2400" dirty="0" smtClean="0">
                <a:solidFill>
                  <a:schemeClr val="bg1">
                    <a:lumMod val="50000"/>
                  </a:schemeClr>
                </a:solidFill>
              </a:rPr>
              <a:t>Inspections, Enforcement, Penalties,</a:t>
            </a:r>
          </a:p>
          <a:p>
            <a:pPr algn="ctr"/>
            <a:r>
              <a:rPr lang="en-US" sz="2400" dirty="0" smtClean="0">
                <a:solidFill>
                  <a:schemeClr val="bg1">
                    <a:lumMod val="50000"/>
                  </a:schemeClr>
                </a:solidFill>
              </a:rPr>
              <a:t>Takings Offsets</a:t>
            </a:r>
          </a:p>
          <a:p>
            <a:pPr algn="ctr"/>
            <a:r>
              <a:rPr lang="en-US" sz="2400" dirty="0" smtClean="0">
                <a:solidFill>
                  <a:schemeClr val="bg1">
                    <a:lumMod val="50000"/>
                  </a:schemeClr>
                </a:solidFill>
              </a:rPr>
              <a:t>and </a:t>
            </a:r>
          </a:p>
          <a:p>
            <a:pPr algn="ctr"/>
            <a:r>
              <a:rPr lang="en-US" sz="2400" b="1" dirty="0" smtClean="0">
                <a:solidFill>
                  <a:schemeClr val="bg1">
                    <a:lumMod val="50000"/>
                  </a:schemeClr>
                </a:solidFill>
              </a:rPr>
              <a:t>Coverage of Costs</a:t>
            </a:r>
            <a:r>
              <a:rPr lang="en-US" sz="2400" dirty="0" smtClean="0">
                <a:solidFill>
                  <a:schemeClr val="bg1">
                    <a:lumMod val="50000"/>
                  </a:schemeClr>
                </a:solidFill>
              </a:rPr>
              <a:t>  </a:t>
            </a:r>
            <a:endParaRPr lang="en-US" sz="2400" dirty="0">
              <a:solidFill>
                <a:schemeClr val="bg1">
                  <a:lumMod val="50000"/>
                </a:schemeClr>
              </a:solidFill>
            </a:endParaRPr>
          </a:p>
        </p:txBody>
      </p:sp>
      <p:sp>
        <p:nvSpPr>
          <p:cNvPr id="6" name="TextBox 5"/>
          <p:cNvSpPr txBox="1"/>
          <p:nvPr/>
        </p:nvSpPr>
        <p:spPr>
          <a:xfrm>
            <a:off x="1219200" y="1143000"/>
            <a:ext cx="7696200" cy="2246769"/>
          </a:xfrm>
          <a:prstGeom prst="rect">
            <a:avLst/>
          </a:prstGeom>
          <a:noFill/>
        </p:spPr>
        <p:txBody>
          <a:bodyPr wrap="square" rtlCol="0">
            <a:spAutoFit/>
          </a:bodyPr>
          <a:lstStyle/>
          <a:p>
            <a:pPr algn="ctr"/>
            <a:r>
              <a:rPr lang="en-US" sz="2800" dirty="0" smtClean="0"/>
              <a:t>The County Could Set an Admission Price --</a:t>
            </a:r>
            <a:endParaRPr lang="en-US" sz="2800" dirty="0"/>
          </a:p>
          <a:p>
            <a:pPr algn="ctr"/>
            <a:r>
              <a:rPr lang="en-US" sz="2800" dirty="0" smtClean="0"/>
              <a:t>Common Sense Requirements </a:t>
            </a:r>
          </a:p>
          <a:p>
            <a:pPr algn="ctr"/>
            <a:r>
              <a:rPr lang="en-US" sz="2800" dirty="0" smtClean="0"/>
              <a:t>that</a:t>
            </a:r>
          </a:p>
          <a:p>
            <a:pPr algn="ctr"/>
            <a:r>
              <a:rPr lang="en-US" sz="2800" dirty="0" smtClean="0"/>
              <a:t>A Responsible Operator Should Follow </a:t>
            </a:r>
          </a:p>
          <a:p>
            <a:pPr algn="ctr"/>
            <a:r>
              <a:rPr lang="en-US" sz="2800" dirty="0" smtClean="0"/>
              <a:t>Even Without an Ordinance</a:t>
            </a:r>
            <a:endParaRPr lang="en-US" sz="2800" dirty="0"/>
          </a:p>
        </p:txBody>
      </p:sp>
      <p:pic>
        <p:nvPicPr>
          <p:cNvPr id="3080" name="Picture 8" descr="C:\Users\Robert2012\AppData\Local\Microsoft\Windows\Temporary Internet Files\Content.IE5\ZFAX61T7\MC9003834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555" y="1295400"/>
            <a:ext cx="1312164" cy="181325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10</a:t>
            </a:fld>
            <a:endParaRPr lang="en-US" sz="1600" dirty="0">
              <a:solidFill>
                <a:schemeClr val="bg1">
                  <a:lumMod val="50000"/>
                </a:schemeClr>
              </a:solidFill>
              <a:effectLst/>
            </a:endParaRPr>
          </a:p>
        </p:txBody>
      </p:sp>
      <p:sp>
        <p:nvSpPr>
          <p:cNvPr id="9" name="TextBox 8"/>
          <p:cNvSpPr txBox="1"/>
          <p:nvPr/>
        </p:nvSpPr>
        <p:spPr>
          <a:xfrm>
            <a:off x="762000" y="6248400"/>
            <a:ext cx="7848600" cy="461665"/>
          </a:xfrm>
          <a:prstGeom prst="rect">
            <a:avLst/>
          </a:prstGeom>
          <a:noFill/>
        </p:spPr>
        <p:txBody>
          <a:bodyPr wrap="square" rtlCol="0">
            <a:spAutoFit/>
          </a:bodyPr>
          <a:lstStyle/>
          <a:p>
            <a:pPr algn="ctr"/>
            <a:r>
              <a:rPr lang="en-US" sz="2400" dirty="0" smtClean="0">
                <a:solidFill>
                  <a:srgbClr val="0070C0"/>
                </a:solidFill>
              </a:rPr>
              <a:t>Will consider each in the following slides</a:t>
            </a:r>
          </a:p>
        </p:txBody>
      </p:sp>
    </p:spTree>
    <p:extLst>
      <p:ext uri="{BB962C8B-B14F-4D97-AF65-F5344CB8AC3E}">
        <p14:creationId xmlns:p14="http://schemas.microsoft.com/office/powerpoint/2010/main" val="129729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91869"/>
            <a:ext cx="7086600" cy="646331"/>
          </a:xfrm>
          <a:prstGeom prst="rect">
            <a:avLst/>
          </a:prstGeom>
          <a:noFill/>
        </p:spPr>
        <p:txBody>
          <a:bodyPr wrap="square" rtlCol="0">
            <a:spAutoFit/>
          </a:bodyPr>
          <a:lstStyle/>
          <a:p>
            <a:pPr algn="ctr"/>
            <a:r>
              <a:rPr lang="en-US" sz="3600" b="1" dirty="0" smtClean="0">
                <a:solidFill>
                  <a:srgbClr val="FF0000"/>
                </a:solidFill>
              </a:rPr>
              <a:t>Baselines</a:t>
            </a:r>
            <a:endParaRPr lang="en-US" sz="3600" b="1" dirty="0">
              <a:solidFill>
                <a:srgbClr val="FF0000"/>
              </a:solidFill>
            </a:endParaRPr>
          </a:p>
        </p:txBody>
      </p:sp>
      <p:pic>
        <p:nvPicPr>
          <p:cNvPr id="7170" name="Picture 2" descr="C:\Users\Robert2012\AppData\Local\Microsoft\Windows\Temporary Internet Files\Content.IE5\ZFAX61T7\MC9002924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92800"/>
            <a:ext cx="1808683" cy="1440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obert2012\AppData\Local\Microsoft\Windows\Temporary Internet Files\Content.IE5\1PEMNX55\MC9000978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971799"/>
            <a:ext cx="1866900" cy="2025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11</a:t>
            </a:fld>
            <a:endParaRPr lang="en-US" sz="1600" dirty="0">
              <a:solidFill>
                <a:schemeClr val="bg1">
                  <a:lumMod val="50000"/>
                </a:schemeClr>
              </a:solidFill>
              <a:effectLst/>
            </a:endParaRPr>
          </a:p>
        </p:txBody>
      </p:sp>
      <p:sp>
        <p:nvSpPr>
          <p:cNvPr id="8" name="TextBox 7"/>
          <p:cNvSpPr txBox="1"/>
          <p:nvPr/>
        </p:nvSpPr>
        <p:spPr>
          <a:xfrm>
            <a:off x="152400" y="838200"/>
            <a:ext cx="8991600" cy="5078313"/>
          </a:xfrm>
          <a:prstGeom prst="rect">
            <a:avLst/>
          </a:prstGeom>
          <a:noFill/>
        </p:spPr>
        <p:txBody>
          <a:bodyPr wrap="square" rtlCol="0">
            <a:spAutoFit/>
          </a:bodyPr>
          <a:lstStyle/>
          <a:p>
            <a:pPr algn="ctr"/>
            <a:r>
              <a:rPr lang="en-US" sz="2400" dirty="0" smtClean="0"/>
              <a:t>Prior to authorization to proceed on a project, the ordinance could require submission of detailed information on the status quo ante for the work site and for neighboring sites.</a:t>
            </a:r>
          </a:p>
          <a:p>
            <a:pPr marL="3108960" indent="-457200">
              <a:buFont typeface="Arial" panose="020B0604020202020204" pitchFamily="34" charset="0"/>
              <a:buChar char="•"/>
            </a:pPr>
            <a:r>
              <a:rPr lang="en-US" sz="2400" dirty="0" smtClean="0">
                <a:solidFill>
                  <a:schemeClr val="bg1">
                    <a:lumMod val="50000"/>
                  </a:schemeClr>
                </a:solidFill>
              </a:rPr>
              <a:t>Water quality</a:t>
            </a:r>
          </a:p>
          <a:p>
            <a:pPr marL="3108960" indent="-457200">
              <a:buFont typeface="Arial" panose="020B0604020202020204" pitchFamily="34" charset="0"/>
              <a:buChar char="•"/>
            </a:pPr>
            <a:r>
              <a:rPr lang="en-US" sz="2400" dirty="0" smtClean="0">
                <a:solidFill>
                  <a:schemeClr val="bg1">
                    <a:lumMod val="50000"/>
                  </a:schemeClr>
                </a:solidFill>
              </a:rPr>
              <a:t>Water quantity</a:t>
            </a:r>
          </a:p>
          <a:p>
            <a:pPr marL="3108960" indent="-457200">
              <a:buFont typeface="Arial" panose="020B0604020202020204" pitchFamily="34" charset="0"/>
              <a:buChar char="•"/>
            </a:pPr>
            <a:r>
              <a:rPr lang="en-US" sz="2400" dirty="0" smtClean="0">
                <a:solidFill>
                  <a:schemeClr val="bg1">
                    <a:lumMod val="50000"/>
                  </a:schemeClr>
                </a:solidFill>
              </a:rPr>
              <a:t>Air quality</a:t>
            </a:r>
          </a:p>
          <a:p>
            <a:pPr marL="3108960" indent="-457200">
              <a:buFont typeface="Arial" panose="020B0604020202020204" pitchFamily="34" charset="0"/>
              <a:buChar char="•"/>
            </a:pPr>
            <a:r>
              <a:rPr lang="en-US" sz="2400" dirty="0" smtClean="0">
                <a:solidFill>
                  <a:schemeClr val="bg1">
                    <a:lumMod val="50000"/>
                  </a:schemeClr>
                </a:solidFill>
              </a:rPr>
              <a:t>Noise levels</a:t>
            </a:r>
          </a:p>
          <a:p>
            <a:pPr marL="3108960" indent="-457200">
              <a:buFont typeface="Arial" panose="020B0604020202020204" pitchFamily="34" charset="0"/>
              <a:buChar char="•"/>
            </a:pPr>
            <a:r>
              <a:rPr lang="en-US" sz="2400" dirty="0" smtClean="0">
                <a:solidFill>
                  <a:schemeClr val="bg1">
                    <a:lumMod val="50000"/>
                  </a:schemeClr>
                </a:solidFill>
              </a:rPr>
              <a:t>Light levels</a:t>
            </a:r>
          </a:p>
          <a:p>
            <a:pPr marL="3108960" indent="-457200">
              <a:buFont typeface="Arial" panose="020B0604020202020204" pitchFamily="34" charset="0"/>
              <a:buChar char="•"/>
            </a:pPr>
            <a:r>
              <a:rPr lang="en-US" sz="2400" dirty="0" err="1" smtClean="0">
                <a:solidFill>
                  <a:schemeClr val="bg1">
                    <a:lumMod val="50000"/>
                  </a:schemeClr>
                </a:solidFill>
              </a:rPr>
              <a:t>Viewshed</a:t>
            </a:r>
            <a:endParaRPr lang="en-US" sz="2400" dirty="0" smtClean="0">
              <a:solidFill>
                <a:schemeClr val="bg1">
                  <a:lumMod val="50000"/>
                </a:schemeClr>
              </a:solidFill>
            </a:endParaRPr>
          </a:p>
          <a:p>
            <a:pPr marL="3108960" indent="-457200">
              <a:buFont typeface="Arial" panose="020B0604020202020204" pitchFamily="34" charset="0"/>
              <a:buChar char="•"/>
            </a:pPr>
            <a:r>
              <a:rPr lang="en-US" sz="2400" dirty="0" smtClean="0">
                <a:solidFill>
                  <a:schemeClr val="bg1">
                    <a:lumMod val="50000"/>
                  </a:schemeClr>
                </a:solidFill>
              </a:rPr>
              <a:t>Ground cover</a:t>
            </a:r>
          </a:p>
          <a:p>
            <a:pPr marL="3108960" indent="-457200">
              <a:buFont typeface="Arial" panose="020B0604020202020204" pitchFamily="34" charset="0"/>
              <a:buChar char="•"/>
            </a:pPr>
            <a:r>
              <a:rPr lang="en-US" sz="2400" dirty="0" smtClean="0">
                <a:solidFill>
                  <a:schemeClr val="bg1">
                    <a:lumMod val="50000"/>
                  </a:schemeClr>
                </a:solidFill>
              </a:rPr>
              <a:t>Roadways</a:t>
            </a:r>
          </a:p>
          <a:p>
            <a:pPr marL="3108960" indent="-457200">
              <a:buFont typeface="Arial" panose="020B0604020202020204" pitchFamily="34" charset="0"/>
              <a:buChar char="•"/>
            </a:pPr>
            <a:r>
              <a:rPr lang="en-US" sz="2400" dirty="0" smtClean="0">
                <a:solidFill>
                  <a:schemeClr val="bg1">
                    <a:lumMod val="50000"/>
                  </a:schemeClr>
                </a:solidFill>
              </a:rPr>
              <a:t>Support services</a:t>
            </a:r>
            <a:endParaRPr lang="en-US" sz="2400" dirty="0" smtClean="0">
              <a:solidFill>
                <a:srgbClr val="92D050"/>
              </a:solidFill>
            </a:endParaRPr>
          </a:p>
          <a:p>
            <a:pPr marL="3108960" indent="-457200">
              <a:buFont typeface="Arial" panose="020B0604020202020204" pitchFamily="34" charset="0"/>
              <a:buChar char="•"/>
            </a:pPr>
            <a:r>
              <a:rPr lang="en-US" sz="2400" dirty="0" smtClean="0">
                <a:solidFill>
                  <a:schemeClr val="bg1">
                    <a:lumMod val="50000"/>
                  </a:schemeClr>
                </a:solidFill>
              </a:rPr>
              <a:t>Other: Health and Safety </a:t>
            </a:r>
            <a:endParaRPr lang="en-US" sz="2400" dirty="0" smtClean="0">
              <a:solidFill>
                <a:schemeClr val="bg1">
                  <a:lumMod val="50000"/>
                </a:schemeClr>
              </a:solidFill>
            </a:endParaRPr>
          </a:p>
        </p:txBody>
      </p:sp>
      <p:sp>
        <p:nvSpPr>
          <p:cNvPr id="10" name="TextBox 9"/>
          <p:cNvSpPr txBox="1"/>
          <p:nvPr/>
        </p:nvSpPr>
        <p:spPr>
          <a:xfrm>
            <a:off x="228600" y="5867400"/>
            <a:ext cx="8686800" cy="830997"/>
          </a:xfrm>
          <a:prstGeom prst="rect">
            <a:avLst/>
          </a:prstGeom>
          <a:noFill/>
        </p:spPr>
        <p:txBody>
          <a:bodyPr wrap="square" rtlCol="0">
            <a:spAutoFit/>
          </a:bodyPr>
          <a:lstStyle/>
          <a:p>
            <a:pPr algn="ctr"/>
            <a:r>
              <a:rPr lang="en-US" sz="2400" dirty="0" smtClean="0">
                <a:solidFill>
                  <a:srgbClr val="0070C0"/>
                </a:solidFill>
              </a:rPr>
              <a:t>A clear reference for detected changes and for reclamation needs protects everyone in disputes about pre-existing conditions</a:t>
            </a:r>
          </a:p>
        </p:txBody>
      </p:sp>
    </p:spTree>
    <p:extLst>
      <p:ext uri="{BB962C8B-B14F-4D97-AF65-F5344CB8AC3E}">
        <p14:creationId xmlns:p14="http://schemas.microsoft.com/office/powerpoint/2010/main" val="300504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2184"/>
            <a:ext cx="7408333" cy="4603979"/>
          </a:xfrm>
        </p:spPr>
        <p:txBody>
          <a:bodyPr>
            <a:normAutofit fontScale="92500" lnSpcReduction="20000"/>
          </a:bodyPr>
          <a:lstStyle/>
          <a:p>
            <a:r>
              <a:rPr lang="en-US" dirty="0" smtClean="0"/>
              <a:t>Peg </a:t>
            </a:r>
            <a:r>
              <a:rPr lang="en-US" dirty="0" err="1" smtClean="0"/>
              <a:t>Berault</a:t>
            </a:r>
            <a:r>
              <a:rPr lang="en-US" dirty="0" smtClean="0"/>
              <a:t>: Registered </a:t>
            </a:r>
            <a:r>
              <a:rPr lang="en-US" dirty="0"/>
              <a:t>Nurse, BA</a:t>
            </a:r>
          </a:p>
          <a:p>
            <a:pPr marL="0" indent="0">
              <a:buNone/>
            </a:pPr>
            <a:r>
              <a:rPr lang="en-US" dirty="0"/>
              <a:t>My greatest motivation to protect the climate is my grand children</a:t>
            </a:r>
            <a:r>
              <a:rPr lang="en-US" dirty="0" smtClean="0"/>
              <a:t>. Peg will be giving a presentation based on the Physicians for Social Responsibility  “Too </a:t>
            </a:r>
            <a:r>
              <a:rPr lang="en-US" dirty="0" err="1" smtClean="0"/>
              <a:t>Dirt,y</a:t>
            </a:r>
            <a:r>
              <a:rPr lang="en-US" dirty="0" smtClean="0"/>
              <a:t> too Dangerous”  </a:t>
            </a:r>
          </a:p>
          <a:p>
            <a:r>
              <a:rPr lang="en-US" dirty="0" smtClean="0">
                <a:hlinkClick r:id="rId2"/>
              </a:rPr>
              <a:t>https://youtu.be/vhUDl64r0tE</a:t>
            </a:r>
            <a:endParaRPr lang="en-US" dirty="0" smtClean="0"/>
          </a:p>
          <a:p>
            <a:pPr marL="0" indent="0">
              <a:buNone/>
            </a:pPr>
            <a:endParaRPr lang="en-US" dirty="0"/>
          </a:p>
          <a:p>
            <a:r>
              <a:rPr lang="en-US" dirty="0" smtClean="0"/>
              <a:t>SAFETY Issues: IPRA Request Being Challenged in Court </a:t>
            </a:r>
          </a:p>
          <a:p>
            <a:r>
              <a:rPr lang="en-US" dirty="0" err="1" smtClean="0"/>
              <a:t>Jodilynn</a:t>
            </a:r>
            <a:r>
              <a:rPr lang="en-US" dirty="0" smtClean="0"/>
              <a:t> Trujillo Ortiz:  </a:t>
            </a:r>
            <a:endParaRPr lang="en-US" dirty="0"/>
          </a:p>
          <a:p>
            <a:pPr marL="0" indent="0">
              <a:buNone/>
            </a:pPr>
            <a:r>
              <a:rPr lang="en-US" dirty="0" smtClean="0"/>
              <a:t>Risk </a:t>
            </a:r>
            <a:r>
              <a:rPr lang="en-US" dirty="0"/>
              <a:t>of Pipeline Exposure and Catastrophic Releases to the Middle Rio Grande </a:t>
            </a:r>
            <a:r>
              <a:rPr lang="en-US" dirty="0" smtClean="0"/>
              <a:t> </a:t>
            </a:r>
            <a:r>
              <a:rPr lang="en-US" dirty="0" err="1" smtClean="0"/>
              <a:t>Jodilynn</a:t>
            </a:r>
            <a:r>
              <a:rPr lang="en-US" dirty="0" smtClean="0"/>
              <a:t> Ortiz is the </a:t>
            </a:r>
            <a:r>
              <a:rPr lang="en-US" dirty="0"/>
              <a:t>Executive Director, </a:t>
            </a:r>
            <a:r>
              <a:rPr lang="en-US" dirty="0" smtClean="0"/>
              <a:t>Consulting USA, LLC a Strategic </a:t>
            </a:r>
            <a:r>
              <a:rPr lang="en-US" dirty="0"/>
              <a:t>Development </a:t>
            </a:r>
            <a:r>
              <a:rPr lang="en-US" dirty="0" smtClean="0"/>
              <a:t>Planning company and a Resident of Placitas  </a:t>
            </a:r>
            <a:r>
              <a:rPr lang="en-US" dirty="0" smtClean="0">
                <a:hlinkClick r:id="rId3"/>
              </a:rPr>
              <a:t>https://youtu.be/iDArq1AYJ3U</a:t>
            </a:r>
            <a:endParaRPr lang="en-US" dirty="0"/>
          </a:p>
        </p:txBody>
      </p:sp>
      <p:sp>
        <p:nvSpPr>
          <p:cNvPr id="3" name="Title 2"/>
          <p:cNvSpPr>
            <a:spLocks noGrp="1"/>
          </p:cNvSpPr>
          <p:nvPr>
            <p:ph type="title"/>
          </p:nvPr>
        </p:nvSpPr>
        <p:spPr/>
        <p:txBody>
          <a:bodyPr/>
          <a:lstStyle/>
          <a:p>
            <a:r>
              <a:rPr lang="en-US" dirty="0" smtClean="0"/>
              <a:t>Health </a:t>
            </a:r>
            <a:endParaRPr lang="en-US" dirty="0"/>
          </a:p>
        </p:txBody>
      </p:sp>
    </p:spTree>
    <p:extLst>
      <p:ext uri="{BB962C8B-B14F-4D97-AF65-F5344CB8AC3E}">
        <p14:creationId xmlns:p14="http://schemas.microsoft.com/office/powerpoint/2010/main" val="28687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smtClean="0"/>
              <a:t>Asha</a:t>
            </a:r>
            <a:r>
              <a:rPr lang="en-US" dirty="0" smtClean="0"/>
              <a:t> </a:t>
            </a:r>
            <a:r>
              <a:rPr lang="en-US" dirty="0" err="1" smtClean="0"/>
              <a:t>Canalos</a:t>
            </a:r>
            <a:r>
              <a:rPr lang="en-US" dirty="0" smtClean="0"/>
              <a:t>: </a:t>
            </a:r>
            <a:r>
              <a:rPr lang="en-US" b="1" dirty="0" err="1"/>
              <a:t>Asha</a:t>
            </a:r>
            <a:r>
              <a:rPr lang="en-US" b="1" dirty="0"/>
              <a:t> </a:t>
            </a:r>
            <a:r>
              <a:rPr lang="en-US" b="1" dirty="0" err="1"/>
              <a:t>Canalos</a:t>
            </a:r>
            <a:r>
              <a:rPr lang="en-US" dirty="0"/>
              <a:t> is an interdisciplinary artist, writer, community organizer and climate justice advocate. In 2011, </a:t>
            </a:r>
            <a:r>
              <a:rPr lang="en-US" dirty="0" err="1"/>
              <a:t>Canalos</a:t>
            </a:r>
            <a:r>
              <a:rPr lang="en-US" dirty="0"/>
              <a:t> began working as a community organizer, when a </a:t>
            </a:r>
            <a:r>
              <a:rPr lang="en-US" dirty="0" err="1"/>
              <a:t>fracked</a:t>
            </a:r>
            <a:r>
              <a:rPr lang="en-US" dirty="0"/>
              <a:t> gas compressor station was proposed near her farm in </a:t>
            </a:r>
            <a:r>
              <a:rPr lang="en-US" dirty="0" err="1"/>
              <a:t>Minisink</a:t>
            </a:r>
            <a:r>
              <a:rPr lang="en-US" dirty="0"/>
              <a:t>, NY. </a:t>
            </a:r>
            <a:r>
              <a:rPr lang="en-US" dirty="0" err="1"/>
              <a:t>Canalos</a:t>
            </a:r>
            <a:r>
              <a:rPr lang="en-US" dirty="0"/>
              <a:t> served as a press coordinator/organizer from 2011-2015, and delegate to meetings with the Federal Energy Regulatory Commission. She was one of ten community members elected to represent </a:t>
            </a:r>
            <a:r>
              <a:rPr lang="en-US" dirty="0" err="1"/>
              <a:t>Minisink</a:t>
            </a:r>
            <a:r>
              <a:rPr lang="en-US" dirty="0"/>
              <a:t> in federal court, during which she created a body of textual, visual and video documentation, and was awarded a grant for her work by writer/activist Eve </a:t>
            </a:r>
            <a:r>
              <a:rPr lang="en-US" dirty="0" err="1"/>
              <a:t>Ensler</a:t>
            </a:r>
            <a:r>
              <a:rPr lang="en-US" dirty="0"/>
              <a:t>. </a:t>
            </a:r>
            <a:r>
              <a:rPr lang="en-US" dirty="0" err="1"/>
              <a:t>Canalos</a:t>
            </a:r>
            <a:r>
              <a:rPr lang="en-US" dirty="0"/>
              <a:t> moved to Albuquerque, New Mexico in 2015. There she continues to create interdisciplinary social history-based work, and to help collaboratively develop art, writing and public outreach interventions for communities facing take-overs by the oil and gas industry. </a:t>
            </a:r>
            <a:r>
              <a:rPr lang="en-US" dirty="0" err="1"/>
              <a:t>Asha</a:t>
            </a:r>
            <a:r>
              <a:rPr lang="en-US" dirty="0"/>
              <a:t> is currently an artist-in-residence at Santa Fe Art Institute, and is co-editor of New Mexico Story Power, a project dedicated to amplifying the voices of those fighting fossil fuel extraction and infrastructure in New Mexico</a:t>
            </a:r>
            <a:r>
              <a:rPr lang="en-US" dirty="0" smtClean="0"/>
              <a:t>.</a:t>
            </a:r>
            <a:endParaRPr lang="en-US" dirty="0"/>
          </a:p>
          <a:p>
            <a:r>
              <a:rPr lang="en-US" dirty="0" smtClean="0">
                <a:hlinkClick r:id="rId2"/>
              </a:rPr>
              <a:t>https://www.youtube.com/watch?v=utyE0rtZRs8</a:t>
            </a:r>
            <a:r>
              <a:rPr lang="en-US" dirty="0" smtClean="0"/>
              <a:t> view first 15 minutes </a:t>
            </a:r>
          </a:p>
          <a:p>
            <a:r>
              <a:rPr lang="en-US" dirty="0">
                <a:hlinkClick r:id="rId3"/>
              </a:rPr>
              <a:t>https://www.youtube.com/watch?v=</a:t>
            </a:r>
            <a:r>
              <a:rPr lang="en-US" dirty="0" smtClean="0">
                <a:hlinkClick r:id="rId3"/>
              </a:rPr>
              <a:t>Ukr3f8Gg4G0</a:t>
            </a:r>
            <a:r>
              <a:rPr lang="en-US" dirty="0" smtClean="0"/>
              <a:t> Recent Presentations in Rio Rancho  15 min.</a:t>
            </a:r>
          </a:p>
          <a:p>
            <a:endParaRPr lang="en-US" dirty="0"/>
          </a:p>
          <a:p>
            <a:endParaRPr lang="en-US" dirty="0"/>
          </a:p>
          <a:p>
            <a:r>
              <a:rPr lang="en-US" dirty="0" smtClean="0"/>
              <a:t>Bob Wessely: Presenting JUNE 6</a:t>
            </a:r>
            <a:r>
              <a:rPr lang="en-US" baseline="30000" dirty="0" smtClean="0"/>
              <a:t>th</a:t>
            </a:r>
            <a:r>
              <a:rPr lang="en-US" dirty="0" smtClean="0"/>
              <a:t> at 6 pm Peace and Justice center on What could </a:t>
            </a:r>
            <a:r>
              <a:rPr lang="en-US" dirty="0" err="1" smtClean="0"/>
              <a:t>Bernallilo</a:t>
            </a:r>
            <a:r>
              <a:rPr lang="en-US" dirty="0" smtClean="0"/>
              <a:t> Residents ask for in an ordinance. </a:t>
            </a:r>
          </a:p>
          <a:p>
            <a:r>
              <a:rPr lang="en-US" dirty="0" smtClean="0">
                <a:hlinkClick r:id="rId4"/>
              </a:rPr>
              <a:t>https://youtu.be/XVh_v6BuVNY</a:t>
            </a:r>
            <a:endParaRPr lang="en-US" dirty="0"/>
          </a:p>
        </p:txBody>
      </p:sp>
      <p:sp>
        <p:nvSpPr>
          <p:cNvPr id="3" name="Title 2"/>
          <p:cNvSpPr>
            <a:spLocks noGrp="1"/>
          </p:cNvSpPr>
          <p:nvPr>
            <p:ph type="title"/>
          </p:nvPr>
        </p:nvSpPr>
        <p:spPr/>
        <p:txBody>
          <a:bodyPr>
            <a:normAutofit fontScale="90000"/>
          </a:bodyPr>
          <a:lstStyle/>
          <a:p>
            <a:r>
              <a:rPr lang="en-US" dirty="0" smtClean="0"/>
              <a:t>Firsthand Testimony from the Fracking Zone  </a:t>
            </a:r>
            <a:endParaRPr lang="en-US" dirty="0"/>
          </a:p>
        </p:txBody>
      </p:sp>
    </p:spTree>
    <p:extLst>
      <p:ext uri="{BB962C8B-B14F-4D97-AF65-F5344CB8AC3E}">
        <p14:creationId xmlns:p14="http://schemas.microsoft.com/office/powerpoint/2010/main" val="17207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91869"/>
            <a:ext cx="7086600" cy="523220"/>
          </a:xfrm>
          <a:prstGeom prst="rect">
            <a:avLst/>
          </a:prstGeom>
          <a:noFill/>
        </p:spPr>
        <p:txBody>
          <a:bodyPr wrap="square" rtlCol="0">
            <a:spAutoFit/>
          </a:bodyPr>
          <a:lstStyle/>
          <a:p>
            <a:pPr algn="ctr"/>
            <a:r>
              <a:rPr lang="en-US" sz="2800" b="1" dirty="0" smtClean="0">
                <a:solidFill>
                  <a:srgbClr val="FF0000"/>
                </a:solidFill>
              </a:rPr>
              <a:t>Ordinance Attribute Checklist</a:t>
            </a:r>
            <a:endParaRPr lang="en-US" sz="2800" b="1" dirty="0">
              <a:solidFill>
                <a:srgbClr val="FF0000"/>
              </a:solidFill>
            </a:endParaRPr>
          </a:p>
        </p:txBody>
      </p:sp>
      <p:sp>
        <p:nvSpPr>
          <p:cNvPr id="12" name="TextBox 11"/>
          <p:cNvSpPr txBox="1"/>
          <p:nvPr/>
        </p:nvSpPr>
        <p:spPr>
          <a:xfrm>
            <a:off x="76200" y="838200"/>
            <a:ext cx="4648200" cy="369332"/>
          </a:xfrm>
          <a:prstGeom prst="rect">
            <a:avLst/>
          </a:prstGeom>
          <a:noFill/>
        </p:spPr>
        <p:txBody>
          <a:bodyPr wrap="square" rtlCol="0">
            <a:spAutoFit/>
          </a:bodyPr>
          <a:lstStyle/>
          <a:p>
            <a:r>
              <a:rPr lang="en-US" dirty="0" smtClean="0"/>
              <a:t>Many Dimensions to Consider:</a:t>
            </a:r>
          </a:p>
        </p:txBody>
      </p:sp>
      <p:sp>
        <p:nvSpPr>
          <p:cNvPr id="7"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14</a:t>
            </a:fld>
            <a:endParaRPr lang="en-US" sz="1600" dirty="0">
              <a:solidFill>
                <a:schemeClr val="bg1">
                  <a:lumMod val="50000"/>
                </a:schemeClr>
              </a:solidFill>
              <a:effectLst/>
            </a:endParaRPr>
          </a:p>
        </p:txBody>
      </p:sp>
      <p:sp>
        <p:nvSpPr>
          <p:cNvPr id="8" name="TextBox 7"/>
          <p:cNvSpPr txBox="1"/>
          <p:nvPr/>
        </p:nvSpPr>
        <p:spPr>
          <a:xfrm>
            <a:off x="4342059" y="1321058"/>
            <a:ext cx="5257157" cy="5262978"/>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solidFill>
                  <a:schemeClr val="bg1">
                    <a:lumMod val="50000"/>
                  </a:schemeClr>
                </a:solidFill>
              </a:rPr>
              <a:t>Worker </a:t>
            </a:r>
            <a:r>
              <a:rPr lang="en-US" sz="1400" dirty="0">
                <a:solidFill>
                  <a:schemeClr val="bg1">
                    <a:lumMod val="50000"/>
                  </a:schemeClr>
                </a:solidFill>
              </a:rPr>
              <a:t>safety</a:t>
            </a:r>
          </a:p>
          <a:p>
            <a:pPr marL="342900" indent="-342900">
              <a:buFont typeface="Arial" panose="020B0604020202020204" pitchFamily="34" charset="0"/>
              <a:buChar char="•"/>
            </a:pPr>
            <a:r>
              <a:rPr lang="en-US" sz="1400" dirty="0">
                <a:solidFill>
                  <a:schemeClr val="bg1">
                    <a:lumMod val="50000"/>
                  </a:schemeClr>
                </a:solidFill>
              </a:rPr>
              <a:t>Public health and safety</a:t>
            </a:r>
          </a:p>
          <a:p>
            <a:pPr marL="342900" indent="-342900">
              <a:buFont typeface="Arial" panose="020B0604020202020204" pitchFamily="34" charset="0"/>
              <a:buChar char="•"/>
            </a:pPr>
            <a:r>
              <a:rPr lang="en-US" sz="1400" dirty="0">
                <a:solidFill>
                  <a:schemeClr val="bg1">
                    <a:lumMod val="50000"/>
                  </a:schemeClr>
                </a:solidFill>
              </a:rPr>
              <a:t>Insurance and financial assurances</a:t>
            </a:r>
          </a:p>
          <a:p>
            <a:pPr marL="342900" indent="-342900">
              <a:buFont typeface="Arial" panose="020B0604020202020204" pitchFamily="34" charset="0"/>
              <a:buChar char="•"/>
            </a:pPr>
            <a:r>
              <a:rPr lang="en-US" sz="1400" dirty="0">
                <a:solidFill>
                  <a:schemeClr val="bg1">
                    <a:lumMod val="50000"/>
                  </a:schemeClr>
                </a:solidFill>
              </a:rPr>
              <a:t>Permitting documents (perhaps half a dozen)</a:t>
            </a:r>
          </a:p>
          <a:p>
            <a:pPr marL="342900" indent="-342900">
              <a:buFont typeface="Arial" panose="020B0604020202020204" pitchFamily="34" charset="0"/>
              <a:buChar char="•"/>
            </a:pPr>
            <a:r>
              <a:rPr lang="en-US" sz="1400" dirty="0" smtClean="0">
                <a:solidFill>
                  <a:schemeClr val="bg1">
                    <a:lumMod val="50000"/>
                  </a:schemeClr>
                </a:solidFill>
              </a:rPr>
              <a:t>Permit </a:t>
            </a:r>
            <a:r>
              <a:rPr lang="en-US" sz="1400" dirty="0">
                <a:solidFill>
                  <a:schemeClr val="bg1">
                    <a:lumMod val="50000"/>
                  </a:schemeClr>
                </a:solidFill>
              </a:rPr>
              <a:t>reviewing</a:t>
            </a:r>
          </a:p>
          <a:p>
            <a:pPr marL="342900" indent="-342900">
              <a:buFont typeface="Arial" panose="020B0604020202020204" pitchFamily="34" charset="0"/>
              <a:buChar char="•"/>
            </a:pPr>
            <a:r>
              <a:rPr lang="en-US" sz="1400" dirty="0">
                <a:solidFill>
                  <a:schemeClr val="bg1">
                    <a:lumMod val="50000"/>
                  </a:schemeClr>
                </a:solidFill>
              </a:rPr>
              <a:t>Operations inspection and </a:t>
            </a:r>
            <a:r>
              <a:rPr lang="en-US" sz="1400" dirty="0" smtClean="0">
                <a:solidFill>
                  <a:schemeClr val="bg1">
                    <a:lumMod val="50000"/>
                  </a:schemeClr>
                </a:solidFill>
              </a:rPr>
              <a:t>monitoring</a:t>
            </a:r>
          </a:p>
          <a:p>
            <a:pPr marL="342900" indent="-342900">
              <a:buFont typeface="Arial" panose="020B0604020202020204" pitchFamily="34" charset="0"/>
              <a:buChar char="•"/>
            </a:pPr>
            <a:r>
              <a:rPr lang="en-US" sz="1400" dirty="0" smtClean="0">
                <a:solidFill>
                  <a:schemeClr val="bg1">
                    <a:lumMod val="50000"/>
                  </a:schemeClr>
                </a:solidFill>
              </a:rPr>
              <a:t>Post-abandonment monitoring</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Enforcement</a:t>
            </a:r>
          </a:p>
          <a:p>
            <a:pPr marL="342900" indent="-342900">
              <a:buFont typeface="Arial" panose="020B0604020202020204" pitchFamily="34" charset="0"/>
              <a:buChar char="•"/>
            </a:pPr>
            <a:r>
              <a:rPr lang="en-US" sz="1400" dirty="0">
                <a:solidFill>
                  <a:schemeClr val="bg1">
                    <a:lumMod val="50000"/>
                  </a:schemeClr>
                </a:solidFill>
              </a:rPr>
              <a:t>Penalties</a:t>
            </a:r>
          </a:p>
          <a:p>
            <a:pPr marL="342900" indent="-342900">
              <a:buFont typeface="Arial" panose="020B0604020202020204" pitchFamily="34" charset="0"/>
              <a:buChar char="•"/>
            </a:pPr>
            <a:r>
              <a:rPr lang="en-US" sz="1400" dirty="0">
                <a:solidFill>
                  <a:schemeClr val="bg1">
                    <a:lumMod val="50000"/>
                  </a:schemeClr>
                </a:solidFill>
              </a:rPr>
              <a:t>Takings </a:t>
            </a:r>
            <a:r>
              <a:rPr lang="en-US" sz="1400" dirty="0" smtClean="0">
                <a:solidFill>
                  <a:schemeClr val="bg1">
                    <a:lumMod val="50000"/>
                  </a:schemeClr>
                </a:solidFill>
              </a:rPr>
              <a:t>protections</a:t>
            </a:r>
          </a:p>
          <a:p>
            <a:pPr marL="342900" indent="-342900">
              <a:buFont typeface="Arial" panose="020B0604020202020204" pitchFamily="34" charset="0"/>
              <a:buChar char="•"/>
            </a:pPr>
            <a:r>
              <a:rPr lang="en-US" sz="1400" dirty="0" smtClean="0">
                <a:solidFill>
                  <a:schemeClr val="bg1">
                    <a:lumMod val="50000"/>
                  </a:schemeClr>
                </a:solidFill>
              </a:rPr>
              <a:t>Value impacts on split estate owners</a:t>
            </a:r>
          </a:p>
          <a:p>
            <a:pPr marL="342900" indent="-342900">
              <a:buFont typeface="Arial" panose="020B0604020202020204" pitchFamily="34" charset="0"/>
              <a:buChar char="•"/>
            </a:pPr>
            <a:r>
              <a:rPr lang="en-US" sz="1400" dirty="0" smtClean="0">
                <a:solidFill>
                  <a:schemeClr val="bg1">
                    <a:lumMod val="50000"/>
                  </a:schemeClr>
                </a:solidFill>
              </a:rPr>
              <a:t>Economic impacts on County</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Cost allocation – permit review </a:t>
            </a:r>
          </a:p>
          <a:p>
            <a:pPr marL="342900" indent="-342900">
              <a:buFont typeface="Arial" panose="020B0604020202020204" pitchFamily="34" charset="0"/>
              <a:buChar char="•"/>
            </a:pPr>
            <a:r>
              <a:rPr lang="en-US" sz="1400" dirty="0">
                <a:solidFill>
                  <a:schemeClr val="bg1">
                    <a:lumMod val="50000"/>
                  </a:schemeClr>
                </a:solidFill>
              </a:rPr>
              <a:t>Cost allocation – monitoring </a:t>
            </a:r>
          </a:p>
          <a:p>
            <a:pPr marL="342900" indent="-342900">
              <a:buFont typeface="Arial" panose="020B0604020202020204" pitchFamily="34" charset="0"/>
              <a:buChar char="•"/>
            </a:pPr>
            <a:r>
              <a:rPr lang="en-US" sz="1400" dirty="0">
                <a:solidFill>
                  <a:schemeClr val="bg1">
                    <a:lumMod val="50000"/>
                  </a:schemeClr>
                </a:solidFill>
              </a:rPr>
              <a:t>Cost allocation – inspection</a:t>
            </a:r>
          </a:p>
          <a:p>
            <a:pPr marL="342900" indent="-342900">
              <a:buFont typeface="Arial" panose="020B0604020202020204" pitchFamily="34" charset="0"/>
              <a:buChar char="•"/>
            </a:pPr>
            <a:r>
              <a:rPr lang="en-US" sz="1400" dirty="0">
                <a:solidFill>
                  <a:schemeClr val="bg1">
                    <a:lumMod val="50000"/>
                  </a:schemeClr>
                </a:solidFill>
              </a:rPr>
              <a:t>Cost allocation – enforcement </a:t>
            </a:r>
          </a:p>
          <a:p>
            <a:pPr marL="342900" indent="-342900">
              <a:buFont typeface="Arial" panose="020B0604020202020204" pitchFamily="34" charset="0"/>
              <a:buChar char="•"/>
            </a:pPr>
            <a:r>
              <a:rPr lang="en-US" sz="1400" dirty="0">
                <a:solidFill>
                  <a:schemeClr val="bg1">
                    <a:lumMod val="50000"/>
                  </a:schemeClr>
                </a:solidFill>
              </a:rPr>
              <a:t>Cost allocation – post abandonment inspections </a:t>
            </a:r>
          </a:p>
          <a:p>
            <a:pPr marL="342900" indent="-342900">
              <a:buFont typeface="Arial" panose="020B0604020202020204" pitchFamily="34" charset="0"/>
              <a:buChar char="•"/>
            </a:pPr>
            <a:r>
              <a:rPr lang="en-US" sz="1400" dirty="0">
                <a:solidFill>
                  <a:schemeClr val="bg1">
                    <a:lumMod val="50000"/>
                  </a:schemeClr>
                </a:solidFill>
              </a:rPr>
              <a:t>Cost allocation – accident response </a:t>
            </a:r>
          </a:p>
          <a:p>
            <a:pPr marL="342900" indent="-342900">
              <a:buFont typeface="Arial" panose="020B0604020202020204" pitchFamily="34" charset="0"/>
              <a:buChar char="•"/>
            </a:pPr>
            <a:r>
              <a:rPr lang="en-US" sz="1400" dirty="0">
                <a:solidFill>
                  <a:schemeClr val="bg1">
                    <a:lumMod val="50000"/>
                  </a:schemeClr>
                </a:solidFill>
              </a:rPr>
              <a:t>Cost allocation – surface property impacts </a:t>
            </a:r>
          </a:p>
          <a:p>
            <a:pPr marL="342900" indent="-342900">
              <a:buFont typeface="Arial" panose="020B0604020202020204" pitchFamily="34" charset="0"/>
              <a:buChar char="•"/>
            </a:pPr>
            <a:r>
              <a:rPr lang="en-US" sz="1400" dirty="0">
                <a:solidFill>
                  <a:schemeClr val="bg1">
                    <a:lumMod val="50000"/>
                  </a:schemeClr>
                </a:solidFill>
              </a:rPr>
              <a:t>Cost allocation – road maintenance &amp; improvement </a:t>
            </a:r>
          </a:p>
          <a:p>
            <a:pPr marL="342900" indent="-342900">
              <a:buFont typeface="Arial" panose="020B0604020202020204" pitchFamily="34" charset="0"/>
              <a:buChar char="•"/>
            </a:pPr>
            <a:r>
              <a:rPr lang="en-US" sz="1400" dirty="0">
                <a:solidFill>
                  <a:schemeClr val="bg1">
                    <a:lumMod val="50000"/>
                  </a:schemeClr>
                </a:solidFill>
              </a:rPr>
              <a:t>Cost allocation – additional law enforcement </a:t>
            </a:r>
          </a:p>
          <a:p>
            <a:pPr marL="342900" indent="-342900">
              <a:buFont typeface="Arial" panose="020B0604020202020204" pitchFamily="34" charset="0"/>
              <a:buChar char="•"/>
            </a:pPr>
            <a:r>
              <a:rPr lang="en-US" sz="1400" dirty="0">
                <a:solidFill>
                  <a:schemeClr val="bg1">
                    <a:lumMod val="50000"/>
                  </a:schemeClr>
                </a:solidFill>
              </a:rPr>
              <a:t>Cost allocation – additional emergency services and </a:t>
            </a:r>
            <a:r>
              <a:rPr lang="en-US" sz="1400" dirty="0" smtClean="0">
                <a:solidFill>
                  <a:schemeClr val="bg1">
                    <a:lumMod val="50000"/>
                  </a:schemeClr>
                </a:solidFill>
              </a:rPr>
              <a:t>equip. </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Cost allocation – additional medical and treatment services </a:t>
            </a:r>
          </a:p>
          <a:p>
            <a:pPr marL="342900" indent="-342900">
              <a:buFont typeface="Arial" panose="020B0604020202020204" pitchFamily="34" charset="0"/>
              <a:buChar char="•"/>
            </a:pPr>
            <a:r>
              <a:rPr lang="en-US" sz="1400" dirty="0">
                <a:solidFill>
                  <a:schemeClr val="bg1">
                    <a:lumMod val="50000"/>
                  </a:schemeClr>
                </a:solidFill>
              </a:rPr>
              <a:t>Cost allocation – additional infrastructure </a:t>
            </a:r>
          </a:p>
        </p:txBody>
      </p:sp>
      <p:sp>
        <p:nvSpPr>
          <p:cNvPr id="10" name="TextBox 9"/>
          <p:cNvSpPr txBox="1"/>
          <p:nvPr/>
        </p:nvSpPr>
        <p:spPr>
          <a:xfrm>
            <a:off x="270795" y="1321058"/>
            <a:ext cx="4258017" cy="5262979"/>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solidFill>
                  <a:schemeClr val="bg1">
                    <a:lumMod val="50000"/>
                  </a:schemeClr>
                </a:solidFill>
              </a:rPr>
              <a:t>Applicability </a:t>
            </a:r>
            <a:r>
              <a:rPr lang="en-US" sz="1400" dirty="0">
                <a:solidFill>
                  <a:schemeClr val="bg1">
                    <a:lumMod val="50000"/>
                  </a:schemeClr>
                </a:solidFill>
              </a:rPr>
              <a:t>(private, state, federal, tribal lands)</a:t>
            </a:r>
          </a:p>
          <a:p>
            <a:pPr marL="342900" indent="-342900">
              <a:buFont typeface="Arial" panose="020B0604020202020204" pitchFamily="34" charset="0"/>
              <a:buChar char="•"/>
            </a:pPr>
            <a:r>
              <a:rPr lang="en-US" sz="1400" dirty="0">
                <a:solidFill>
                  <a:schemeClr val="bg1">
                    <a:lumMod val="50000"/>
                  </a:schemeClr>
                </a:solidFill>
              </a:rPr>
              <a:t>Surface water quality</a:t>
            </a:r>
          </a:p>
          <a:p>
            <a:pPr marL="342900" indent="-342900">
              <a:buFont typeface="Arial" panose="020B0604020202020204" pitchFamily="34" charset="0"/>
              <a:buChar char="•"/>
            </a:pPr>
            <a:r>
              <a:rPr lang="en-US" sz="1400" dirty="0">
                <a:solidFill>
                  <a:schemeClr val="bg1">
                    <a:lumMod val="50000"/>
                  </a:schemeClr>
                </a:solidFill>
              </a:rPr>
              <a:t>Surface water quantity</a:t>
            </a:r>
          </a:p>
          <a:p>
            <a:pPr marL="342900" indent="-342900">
              <a:buFont typeface="Arial" panose="020B0604020202020204" pitchFamily="34" charset="0"/>
              <a:buChar char="•"/>
            </a:pPr>
            <a:r>
              <a:rPr lang="en-US" sz="1400" dirty="0">
                <a:solidFill>
                  <a:schemeClr val="bg1">
                    <a:lumMod val="50000"/>
                  </a:schemeClr>
                </a:solidFill>
              </a:rPr>
              <a:t>Fresh groundwater quality</a:t>
            </a:r>
          </a:p>
          <a:p>
            <a:pPr marL="342900" indent="-342900">
              <a:buFont typeface="Arial" panose="020B0604020202020204" pitchFamily="34" charset="0"/>
              <a:buChar char="•"/>
            </a:pPr>
            <a:r>
              <a:rPr lang="en-US" sz="1400" dirty="0">
                <a:solidFill>
                  <a:schemeClr val="bg1">
                    <a:lumMod val="50000"/>
                  </a:schemeClr>
                </a:solidFill>
              </a:rPr>
              <a:t>Fresh groundwater quantity</a:t>
            </a:r>
          </a:p>
          <a:p>
            <a:pPr marL="342900" indent="-342900">
              <a:buFont typeface="Arial" panose="020B0604020202020204" pitchFamily="34" charset="0"/>
              <a:buChar char="•"/>
            </a:pPr>
            <a:r>
              <a:rPr lang="en-US" sz="1400" dirty="0">
                <a:solidFill>
                  <a:schemeClr val="bg1">
                    <a:lumMod val="50000"/>
                  </a:schemeClr>
                </a:solidFill>
              </a:rPr>
              <a:t>Brackish water quality</a:t>
            </a:r>
          </a:p>
          <a:p>
            <a:pPr marL="342900" indent="-342900">
              <a:buFont typeface="Arial" panose="020B0604020202020204" pitchFamily="34" charset="0"/>
              <a:buChar char="•"/>
            </a:pPr>
            <a:r>
              <a:rPr lang="en-US" sz="1400" dirty="0">
                <a:solidFill>
                  <a:schemeClr val="bg1">
                    <a:lumMod val="50000"/>
                  </a:schemeClr>
                </a:solidFill>
              </a:rPr>
              <a:t>Brackish water quantity</a:t>
            </a:r>
          </a:p>
          <a:p>
            <a:pPr marL="342900" indent="-342900">
              <a:buFont typeface="Arial" panose="020B0604020202020204" pitchFamily="34" charset="0"/>
              <a:buChar char="•"/>
            </a:pPr>
            <a:r>
              <a:rPr lang="en-US" sz="1400" dirty="0">
                <a:solidFill>
                  <a:schemeClr val="bg1">
                    <a:lumMod val="50000"/>
                  </a:schemeClr>
                </a:solidFill>
              </a:rPr>
              <a:t>Air quality – chemical</a:t>
            </a:r>
          </a:p>
          <a:p>
            <a:pPr marL="342900" indent="-342900">
              <a:buFont typeface="Arial" panose="020B0604020202020204" pitchFamily="34" charset="0"/>
              <a:buChar char="•"/>
            </a:pPr>
            <a:r>
              <a:rPr lang="en-US" sz="1400" dirty="0">
                <a:solidFill>
                  <a:schemeClr val="bg1">
                    <a:lumMod val="50000"/>
                  </a:schemeClr>
                </a:solidFill>
              </a:rPr>
              <a:t>Air quality - dust</a:t>
            </a:r>
          </a:p>
          <a:p>
            <a:pPr marL="342900" indent="-342900">
              <a:buFont typeface="Arial" panose="020B0604020202020204" pitchFamily="34" charset="0"/>
              <a:buChar char="•"/>
            </a:pPr>
            <a:r>
              <a:rPr lang="en-US" sz="1400" dirty="0">
                <a:solidFill>
                  <a:schemeClr val="bg1">
                    <a:lumMod val="50000"/>
                  </a:schemeClr>
                </a:solidFill>
              </a:rPr>
              <a:t>Noise levels</a:t>
            </a:r>
          </a:p>
          <a:p>
            <a:pPr marL="342900" indent="-342900">
              <a:buFont typeface="Arial" panose="020B0604020202020204" pitchFamily="34" charset="0"/>
              <a:buChar char="•"/>
            </a:pPr>
            <a:r>
              <a:rPr lang="en-US" sz="1400" dirty="0">
                <a:solidFill>
                  <a:schemeClr val="bg1">
                    <a:lumMod val="50000"/>
                  </a:schemeClr>
                </a:solidFill>
              </a:rPr>
              <a:t>Light levels</a:t>
            </a:r>
          </a:p>
          <a:p>
            <a:pPr marL="342900" indent="-342900">
              <a:buFont typeface="Arial" panose="020B0604020202020204" pitchFamily="34" charset="0"/>
              <a:buChar char="•"/>
            </a:pPr>
            <a:r>
              <a:rPr lang="en-US" sz="1400" dirty="0">
                <a:solidFill>
                  <a:schemeClr val="bg1">
                    <a:lumMod val="50000"/>
                  </a:schemeClr>
                </a:solidFill>
              </a:rPr>
              <a:t>Hours of operation</a:t>
            </a:r>
          </a:p>
          <a:p>
            <a:pPr marL="342900" indent="-342900">
              <a:buFont typeface="Arial" panose="020B0604020202020204" pitchFamily="34" charset="0"/>
              <a:buChar char="•"/>
            </a:pPr>
            <a:r>
              <a:rPr lang="en-US" sz="1400" dirty="0">
                <a:solidFill>
                  <a:schemeClr val="bg1">
                    <a:lumMod val="50000"/>
                  </a:schemeClr>
                </a:solidFill>
              </a:rPr>
              <a:t>Setbacks of </a:t>
            </a:r>
            <a:r>
              <a:rPr lang="en-US" sz="1400" dirty="0" smtClean="0">
                <a:solidFill>
                  <a:schemeClr val="bg1">
                    <a:lumMod val="50000"/>
                  </a:schemeClr>
                </a:solidFill>
              </a:rPr>
              <a:t>facilities</a:t>
            </a:r>
          </a:p>
          <a:p>
            <a:pPr marL="342900" indent="-342900">
              <a:buFont typeface="Arial" panose="020B0604020202020204" pitchFamily="34" charset="0"/>
              <a:buChar char="•"/>
            </a:pPr>
            <a:r>
              <a:rPr lang="en-US" sz="1400" dirty="0" smtClean="0">
                <a:solidFill>
                  <a:schemeClr val="bg1">
                    <a:lumMod val="50000"/>
                  </a:schemeClr>
                </a:solidFill>
              </a:rPr>
              <a:t>Pipeline Right of Way Locations</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Visual impacts</a:t>
            </a:r>
          </a:p>
          <a:p>
            <a:pPr marL="342900" indent="-342900">
              <a:buFont typeface="Arial" panose="020B0604020202020204" pitchFamily="34" charset="0"/>
              <a:buChar char="•"/>
            </a:pPr>
            <a:r>
              <a:rPr lang="en-US" sz="1400" dirty="0">
                <a:solidFill>
                  <a:schemeClr val="bg1">
                    <a:lumMod val="50000"/>
                  </a:schemeClr>
                </a:solidFill>
              </a:rPr>
              <a:t>Waste disposal</a:t>
            </a:r>
          </a:p>
          <a:p>
            <a:pPr marL="342900" indent="-342900">
              <a:buFont typeface="Arial" panose="020B0604020202020204" pitchFamily="34" charset="0"/>
              <a:buChar char="•"/>
            </a:pPr>
            <a:r>
              <a:rPr lang="en-US" sz="1400" dirty="0">
                <a:solidFill>
                  <a:schemeClr val="bg1">
                    <a:lumMod val="50000"/>
                  </a:schemeClr>
                </a:solidFill>
              </a:rPr>
              <a:t>Archeological sites</a:t>
            </a:r>
          </a:p>
          <a:p>
            <a:pPr marL="342900" indent="-342900">
              <a:buFont typeface="Arial" panose="020B0604020202020204" pitchFamily="34" charset="0"/>
              <a:buChar char="•"/>
            </a:pPr>
            <a:r>
              <a:rPr lang="en-US" sz="1400" dirty="0">
                <a:solidFill>
                  <a:schemeClr val="bg1">
                    <a:lumMod val="50000"/>
                  </a:schemeClr>
                </a:solidFill>
              </a:rPr>
              <a:t>Historical Sites</a:t>
            </a:r>
          </a:p>
          <a:p>
            <a:pPr marL="342900" indent="-342900">
              <a:buFont typeface="Arial" panose="020B0604020202020204" pitchFamily="34" charset="0"/>
              <a:buChar char="•"/>
            </a:pPr>
            <a:r>
              <a:rPr lang="en-US" sz="1400" dirty="0">
                <a:solidFill>
                  <a:schemeClr val="bg1">
                    <a:lumMod val="50000"/>
                  </a:schemeClr>
                </a:solidFill>
              </a:rPr>
              <a:t>Land use compatibility</a:t>
            </a:r>
          </a:p>
          <a:p>
            <a:pPr marL="342900" indent="-342900">
              <a:buFont typeface="Arial" panose="020B0604020202020204" pitchFamily="34" charset="0"/>
              <a:buChar char="•"/>
            </a:pPr>
            <a:r>
              <a:rPr lang="en-US" sz="1400" dirty="0">
                <a:solidFill>
                  <a:schemeClr val="bg1">
                    <a:lumMod val="50000"/>
                  </a:schemeClr>
                </a:solidFill>
              </a:rPr>
              <a:t>Traffic levels</a:t>
            </a:r>
          </a:p>
          <a:p>
            <a:pPr marL="342900" indent="-342900">
              <a:buFont typeface="Arial" panose="020B0604020202020204" pitchFamily="34" charset="0"/>
              <a:buChar char="•"/>
            </a:pPr>
            <a:r>
              <a:rPr lang="en-US" sz="1400" dirty="0">
                <a:solidFill>
                  <a:schemeClr val="bg1">
                    <a:lumMod val="50000"/>
                  </a:schemeClr>
                </a:solidFill>
              </a:rPr>
              <a:t>Public </a:t>
            </a:r>
            <a:r>
              <a:rPr lang="en-US" sz="1400" dirty="0" smtClean="0">
                <a:solidFill>
                  <a:schemeClr val="bg1">
                    <a:lumMod val="50000"/>
                  </a:schemeClr>
                </a:solidFill>
              </a:rPr>
              <a:t>nuisances</a:t>
            </a:r>
          </a:p>
          <a:p>
            <a:pPr marL="342900" indent="-342900">
              <a:buFont typeface="Arial" panose="020B0604020202020204" pitchFamily="34" charset="0"/>
              <a:buChar char="•"/>
            </a:pPr>
            <a:r>
              <a:rPr lang="en-US" sz="1400" dirty="0" smtClean="0">
                <a:solidFill>
                  <a:schemeClr val="bg1">
                    <a:lumMod val="50000"/>
                  </a:schemeClr>
                </a:solidFill>
              </a:rPr>
              <a:t>Leasing Agents</a:t>
            </a:r>
            <a:endParaRPr lang="en-US" sz="1400" dirty="0">
              <a:solidFill>
                <a:schemeClr val="bg1">
                  <a:lumMod val="50000"/>
                </a:schemeClr>
              </a:solidFill>
            </a:endParaRPr>
          </a:p>
          <a:p>
            <a:pPr marL="342900" indent="-342900">
              <a:buFont typeface="Arial" panose="020B0604020202020204" pitchFamily="34" charset="0"/>
              <a:buChar char="•"/>
            </a:pPr>
            <a:r>
              <a:rPr lang="en-US" sz="1400" dirty="0">
                <a:solidFill>
                  <a:schemeClr val="bg1">
                    <a:lumMod val="50000"/>
                  </a:schemeClr>
                </a:solidFill>
              </a:rPr>
              <a:t>Temporary </a:t>
            </a:r>
            <a:r>
              <a:rPr lang="en-US" sz="1400" dirty="0" smtClean="0">
                <a:solidFill>
                  <a:schemeClr val="bg1">
                    <a:lumMod val="50000"/>
                  </a:schemeClr>
                </a:solidFill>
              </a:rPr>
              <a:t>housing</a:t>
            </a:r>
          </a:p>
          <a:p>
            <a:pPr marL="342900" indent="-342900">
              <a:buFont typeface="Arial" panose="020B0604020202020204" pitchFamily="34" charset="0"/>
              <a:buChar char="•"/>
            </a:pPr>
            <a:r>
              <a:rPr lang="en-US" sz="1400" dirty="0" smtClean="0">
                <a:solidFill>
                  <a:schemeClr val="bg1">
                    <a:lumMod val="50000"/>
                  </a:schemeClr>
                </a:solidFill>
              </a:rPr>
              <a:t>Acequias</a:t>
            </a:r>
            <a:endParaRPr lang="en-US" sz="1400" dirty="0">
              <a:solidFill>
                <a:schemeClr val="bg1">
                  <a:lumMod val="50000"/>
                </a:schemeClr>
              </a:solidFill>
            </a:endParaRPr>
          </a:p>
        </p:txBody>
      </p:sp>
    </p:spTree>
    <p:extLst>
      <p:ext uri="{BB962C8B-B14F-4D97-AF65-F5344CB8AC3E}">
        <p14:creationId xmlns:p14="http://schemas.microsoft.com/office/powerpoint/2010/main" val="1871215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44752"/>
            <a:ext cx="7408333" cy="4781411"/>
          </a:xfrm>
        </p:spPr>
        <p:txBody>
          <a:bodyPr>
            <a:normAutofit fontScale="32500" lnSpcReduction="20000"/>
          </a:bodyPr>
          <a:lstStyle/>
          <a:p>
            <a:r>
              <a:rPr lang="en-US" dirty="0" smtClean="0"/>
              <a:t>Social Justice issues </a:t>
            </a:r>
          </a:p>
          <a:p>
            <a:r>
              <a:rPr lang="en-US" dirty="0" smtClean="0"/>
              <a:t>Division of County in Sandoval County Oil and Gas Draft Ordinance </a:t>
            </a:r>
          </a:p>
          <a:p>
            <a:endParaRPr lang="en-US" sz="4200" b="1" dirty="0" smtClean="0"/>
          </a:p>
          <a:p>
            <a:r>
              <a:rPr lang="en-US" sz="4200" b="1" dirty="0" smtClean="0"/>
              <a:t>Here is an Excerpt of the Draft Ordinance  you can find on our Facebook Page and Website </a:t>
            </a:r>
            <a:endParaRPr lang="en-US" sz="4200" b="1" dirty="0"/>
          </a:p>
          <a:p>
            <a:endParaRPr lang="en-US" sz="4200" b="1" dirty="0" smtClean="0"/>
          </a:p>
          <a:p>
            <a:r>
              <a:rPr lang="en-US" sz="4200" b="1" dirty="0" smtClean="0"/>
              <a:t>ARTICLE </a:t>
            </a:r>
            <a:r>
              <a:rPr lang="en-US" sz="4200" b="1" dirty="0"/>
              <a:t>4 </a:t>
            </a:r>
            <a:endParaRPr lang="en-US" sz="4200" dirty="0"/>
          </a:p>
          <a:p>
            <a:r>
              <a:rPr lang="en-US" sz="4200" b="1" dirty="0"/>
              <a:t>ESTABLISHMENT OF ENERGY DEVELOPMENT AREAS AND APPLICATION REQUIREMENTS. </a:t>
            </a:r>
            <a:endParaRPr lang="en-US" sz="4200" dirty="0"/>
          </a:p>
          <a:p>
            <a:r>
              <a:rPr lang="en-US" sz="4200" b="1" dirty="0"/>
              <a:t>4.1 IDENTIFICATION OF NORTHWEST ENERGY DEVELOPMENT AREA. </a:t>
            </a:r>
            <a:endParaRPr lang="en-US" sz="4200" dirty="0"/>
          </a:p>
          <a:p>
            <a:r>
              <a:rPr lang="en-US" sz="4200" dirty="0"/>
              <a:t>The Northwest Energy Development Area is hereby established to recognize this area as one where energy development has been invested in to significant levels in County areas to the north of Pena Blanca, and surrounding the Village of Cuba and the County communities of La </a:t>
            </a:r>
            <a:r>
              <a:rPr lang="en-US" sz="4200" dirty="0" err="1"/>
              <a:t>Jara</a:t>
            </a:r>
            <a:r>
              <a:rPr lang="en-US" sz="4200" dirty="0"/>
              <a:t> and Regina. </a:t>
            </a:r>
          </a:p>
          <a:p>
            <a:r>
              <a:rPr lang="en-US" sz="4200" b="1" dirty="0"/>
              <a:t>4.2 CREATION OF NORTHWEST ENERGY DEEVLOPMENT AREA </a:t>
            </a:r>
            <a:endParaRPr lang="en-US" sz="4200" dirty="0"/>
          </a:p>
          <a:p>
            <a:r>
              <a:rPr lang="en-US" sz="4200" dirty="0"/>
              <a:t>(A) There is hereby created the Northwest Energy Development Area, the boundaries for which are illustrated in </a:t>
            </a:r>
            <a:r>
              <a:rPr lang="en-US" sz="4200" b="1" dirty="0"/>
              <a:t>EXHIBIT C </a:t>
            </a:r>
            <a:r>
              <a:rPr lang="en-US" sz="4200" dirty="0"/>
              <a:t>attached hereto. </a:t>
            </a:r>
          </a:p>
          <a:p>
            <a:r>
              <a:rPr lang="en-US" sz="4200" dirty="0"/>
              <a:t>(B) Where the Northwest Energy Area boundary line intersects fee surface property, the entire fee surface property shall be considered within the Northwest Energy Area. </a:t>
            </a:r>
          </a:p>
          <a:p>
            <a:r>
              <a:rPr lang="en-US" sz="4200" b="1" dirty="0"/>
              <a:t>4.3 FINDINGS – NORTHWEST ENERGY DEVELOPMENT AREA </a:t>
            </a:r>
            <a:endParaRPr lang="en-US" sz="4200" dirty="0"/>
          </a:p>
          <a:p>
            <a:r>
              <a:rPr lang="en-US" sz="4200" dirty="0"/>
              <a:t>The Board of County Commissioners hereby finds, declares and determines as follows: </a:t>
            </a:r>
          </a:p>
          <a:p>
            <a:pPr lvl="0"/>
            <a:r>
              <a:rPr lang="en-US" sz="4200" dirty="0"/>
              <a:t>The County area identified and established as the Northwest Energy Development Area has experienced significant energy development over the last fifty (50) years</a:t>
            </a:r>
            <a:r>
              <a:rPr lang="en-US" sz="4200" dirty="0" smtClean="0"/>
              <a:t>.</a:t>
            </a:r>
          </a:p>
          <a:p>
            <a:pPr lvl="0"/>
            <a:endParaRPr lang="en-US" sz="4200" dirty="0"/>
          </a:p>
          <a:p>
            <a:pPr lvl="0"/>
            <a:endParaRPr lang="en-US" sz="4200" dirty="0" smtClean="0"/>
          </a:p>
          <a:p>
            <a:pPr lvl="0"/>
            <a:endParaRPr lang="en-US" sz="4200" dirty="0"/>
          </a:p>
        </p:txBody>
      </p:sp>
      <p:sp>
        <p:nvSpPr>
          <p:cNvPr id="3" name="Title 2"/>
          <p:cNvSpPr>
            <a:spLocks noGrp="1"/>
          </p:cNvSpPr>
          <p:nvPr>
            <p:ph type="title"/>
          </p:nvPr>
        </p:nvSpPr>
        <p:spPr/>
        <p:txBody>
          <a:bodyPr/>
          <a:lstStyle/>
          <a:p>
            <a:r>
              <a:rPr lang="en-US" dirty="0" smtClean="0"/>
              <a:t>Social Justice issues </a:t>
            </a:r>
            <a:endParaRPr lang="en-US" dirty="0"/>
          </a:p>
        </p:txBody>
      </p:sp>
    </p:spTree>
    <p:extLst>
      <p:ext uri="{BB962C8B-B14F-4D97-AF65-F5344CB8AC3E}">
        <p14:creationId xmlns:p14="http://schemas.microsoft.com/office/powerpoint/2010/main" val="331425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23742"/>
            <a:ext cx="7408333" cy="4202421"/>
          </a:xfrm>
        </p:spPr>
        <p:txBody>
          <a:bodyPr>
            <a:normAutofit fontScale="47500" lnSpcReduction="20000"/>
          </a:bodyPr>
          <a:lstStyle/>
          <a:p>
            <a:r>
              <a:rPr lang="en-US" b="1" dirty="0"/>
              <a:t>4.8 CREATION OF SOUTHEAST ENERGY DEEVLOPMENT AREA </a:t>
            </a:r>
            <a:endParaRPr lang="en-US" dirty="0"/>
          </a:p>
          <a:p>
            <a:r>
              <a:rPr lang="en-US" dirty="0"/>
              <a:t>(A) There is hereby created the Southeast Energy Development Area, the boundaries for which are illustrated in </a:t>
            </a:r>
            <a:r>
              <a:rPr lang="en-US" b="1" dirty="0"/>
              <a:t>EXHIBIT D </a:t>
            </a:r>
            <a:r>
              <a:rPr lang="en-US" dirty="0"/>
              <a:t>attached hereto. </a:t>
            </a:r>
          </a:p>
          <a:p>
            <a:r>
              <a:rPr lang="en-US" dirty="0"/>
              <a:t>(B) Where the Southeast Energy Area boundary line intersects fee surface property, the entire fee surface property shall be considered within the Southeast Energy Area. </a:t>
            </a:r>
          </a:p>
          <a:p>
            <a:r>
              <a:rPr lang="en-US" b="1" dirty="0"/>
              <a:t>4.9 FINDINGS – SOUTHEAST ENERGY DEVELOPMENT AREA </a:t>
            </a:r>
            <a:endParaRPr lang="en-US" dirty="0"/>
          </a:p>
          <a:p>
            <a:r>
              <a:rPr lang="en-US" dirty="0"/>
              <a:t>The Board of County Commissioners hereby finds, declares and determines as follows: </a:t>
            </a:r>
          </a:p>
          <a:p>
            <a:r>
              <a:rPr lang="en-US" dirty="0"/>
              <a:t>(A) The County area identified and established as the Southeast Energy Development Area has been researched for oil and gas development over the last fifty (50) years. </a:t>
            </a:r>
          </a:p>
          <a:p>
            <a:r>
              <a:rPr lang="en-US" dirty="0"/>
              <a:t>(B) The population in Sandoval County in 2014 was estimated at approximately 137,608. Approximately ninety percent (90%) of the population of Sandoval County lives within or in close proximity to this area. This population includes municipalities, County communities, and Native American Pueblo/Nation communities. </a:t>
            </a:r>
          </a:p>
          <a:p>
            <a:r>
              <a:rPr lang="en-US" dirty="0"/>
              <a:t>(C) The communities of the Southeast Energy Development Area are more densely populated and located. These communities are completely dependent on water from groundwater sources, and impacts of the oil and gas industry in this area may be significant. </a:t>
            </a:r>
          </a:p>
          <a:p>
            <a:r>
              <a:rPr lang="en-US" dirty="0"/>
              <a:t>(D) The presence of oil and gas resources within this area are of significant amount and value and has the potential to benefit the economy of Sandoval County, the State of New Mexico, and national energy priorities and interests. </a:t>
            </a:r>
          </a:p>
          <a:p>
            <a:r>
              <a:rPr lang="en-US" dirty="0"/>
              <a:t>(E) The permitting process of NMOCD, and all other applicable permits and approvals as may be granted by the State of New Mexico and the U.S. Federal Government, has served adequately to regulate the oil and gas industry while preserving the quality of life in County and Native American communities. </a:t>
            </a:r>
          </a:p>
          <a:p>
            <a:r>
              <a:rPr lang="en-US" dirty="0"/>
              <a:t>(F) The boundaries for the Northwest Energy Development Area are illustrated in </a:t>
            </a:r>
            <a:r>
              <a:rPr lang="en-US" b="1" dirty="0"/>
              <a:t>EXHIBIT D </a:t>
            </a:r>
            <a:r>
              <a:rPr lang="en-US" dirty="0"/>
              <a:t>attached hereto. </a:t>
            </a:r>
          </a:p>
          <a:p>
            <a:r>
              <a:rPr lang="en-US" dirty="0"/>
              <a:t>(G) Within the Southeast Energy Development Area, Oil and Gas Exploration and Production, and the structures and facilities associated with this use, shall be subject to review and approval of a Conditional Use Permit by the Planning and Zoning Commission, requiring approved permits from NMOCD, and review and comment with the County Consultant.</a:t>
            </a:r>
          </a:p>
          <a:p>
            <a:endParaRPr lang="en-US" dirty="0"/>
          </a:p>
          <a:p>
            <a:endParaRPr lang="en-US"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Splitting Sandoval County in TWO</a:t>
            </a:r>
            <a:endParaRPr lang="en-US" dirty="0"/>
          </a:p>
        </p:txBody>
      </p:sp>
    </p:spTree>
    <p:extLst>
      <p:ext uri="{BB962C8B-B14F-4D97-AF65-F5344CB8AC3E}">
        <p14:creationId xmlns:p14="http://schemas.microsoft.com/office/powerpoint/2010/main" val="81528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im manatt Letter.png"/>
          <p:cNvPicPr>
            <a:picLocks noGrp="1" noChangeAspect="1"/>
          </p:cNvPicPr>
          <p:nvPr>
            <p:ph idx="1"/>
          </p:nvPr>
        </p:nvPicPr>
        <p:blipFill>
          <a:blip r:embed="rId2">
            <a:extLst>
              <a:ext uri="{28A0092B-C50C-407E-A947-70E740481C1C}">
                <a14:useLocalDpi xmlns:a14="http://schemas.microsoft.com/office/drawing/2010/main" val="0"/>
              </a:ext>
            </a:extLst>
          </a:blip>
          <a:srcRect l="-99594" r="-99594"/>
          <a:stretch>
            <a:fillRect/>
          </a:stretch>
        </p:blipFill>
        <p:spPr>
          <a:xfrm>
            <a:off x="-2302013" y="1289545"/>
            <a:ext cx="12887709" cy="5568455"/>
          </a:xfrm>
        </p:spPr>
      </p:pic>
      <p:sp>
        <p:nvSpPr>
          <p:cNvPr id="3" name="Title 2"/>
          <p:cNvSpPr>
            <a:spLocks noGrp="1"/>
          </p:cNvSpPr>
          <p:nvPr>
            <p:ph type="title"/>
          </p:nvPr>
        </p:nvSpPr>
        <p:spPr/>
        <p:txBody>
          <a:bodyPr>
            <a:normAutofit/>
          </a:bodyPr>
          <a:lstStyle/>
          <a:p>
            <a:r>
              <a:rPr lang="en-US" sz="3200" dirty="0" smtClean="0"/>
              <a:t>Jim Manatt Letter on Fracking Expansion </a:t>
            </a:r>
            <a:endParaRPr lang="en-US" sz="3200" dirty="0"/>
          </a:p>
        </p:txBody>
      </p:sp>
    </p:spTree>
    <p:extLst>
      <p:ext uri="{BB962C8B-B14F-4D97-AF65-F5344CB8AC3E}">
        <p14:creationId xmlns:p14="http://schemas.microsoft.com/office/powerpoint/2010/main" val="244940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fontScale="70000" lnSpcReduction="20000"/>
          </a:bodyPr>
          <a:lstStyle/>
          <a:p>
            <a:r>
              <a:rPr lang="en-US" dirty="0"/>
              <a:t>Daniel Fine has been one of the NM Tech consultants to Sandoval County.  His objective credentials have always been in question.  The link to this Farmington Daily Times article should leave no doubt to these concerns, which need to be raised to the P and Z and County Commission.</a:t>
            </a:r>
          </a:p>
          <a:p>
            <a:r>
              <a:rPr lang="en-US" dirty="0"/>
              <a:t> </a:t>
            </a:r>
          </a:p>
          <a:p>
            <a:r>
              <a:rPr lang="en-US" dirty="0">
                <a:hlinkClick r:id="rId2"/>
              </a:rPr>
              <a:t>http://www.daily-times.com/story/news/local/four-corners/2016/12/09/energy-expert-talks-future-us-energy/</a:t>
            </a:r>
            <a:endParaRPr lang="en-US" dirty="0"/>
          </a:p>
          <a:p>
            <a:endParaRPr lang="en-US" dirty="0" smtClean="0"/>
          </a:p>
          <a:p>
            <a:r>
              <a:rPr lang="en-US" dirty="0" smtClean="0"/>
              <a:t>Did </a:t>
            </a:r>
            <a:r>
              <a:rPr lang="en-US" dirty="0"/>
              <a:t>Sandoval County just give Cart Blanc checks to NM Tech? Just how is public policy  NM TECH’s forte, escapes me, for they will have no authority to enforce any regulation and gives the oil and gas industry first stab at drafting the Sandoval county oil and gas ordinance. There have been numerous studies of the hydrology in Sandoval, Bernalillo and Valencia Counties which are most likely the most studied areas in country on water quantity and quality. The need for more studies that may be needed but then there is cautionary tale of Garbage in garbage out of bad science reports and recommendations as  Many people do not consider </a:t>
            </a:r>
            <a:r>
              <a:rPr lang="en-US" dirty="0" err="1"/>
              <a:t>NMTech</a:t>
            </a:r>
            <a:r>
              <a:rPr lang="en-US" dirty="0"/>
              <a:t> and the Energy Policy institute exactly an independent third party. (Established by nm Legislature in 2007) </a:t>
            </a:r>
          </a:p>
          <a:p>
            <a:endParaRPr lang="en-US" dirty="0"/>
          </a:p>
        </p:txBody>
      </p:sp>
      <p:sp>
        <p:nvSpPr>
          <p:cNvPr id="3" name="Title 2"/>
          <p:cNvSpPr>
            <a:spLocks noGrp="1"/>
          </p:cNvSpPr>
          <p:nvPr>
            <p:ph type="title"/>
          </p:nvPr>
        </p:nvSpPr>
        <p:spPr/>
        <p:txBody>
          <a:bodyPr/>
          <a:lstStyle/>
          <a:p>
            <a:r>
              <a:rPr lang="en-US" dirty="0" smtClean="0"/>
              <a:t>Collusion with Industry </a:t>
            </a:r>
            <a:endParaRPr lang="en-US" dirty="0"/>
          </a:p>
        </p:txBody>
      </p:sp>
    </p:spTree>
    <p:extLst>
      <p:ext uri="{BB962C8B-B14F-4D97-AF65-F5344CB8AC3E}">
        <p14:creationId xmlns:p14="http://schemas.microsoft.com/office/powerpoint/2010/main" val="43830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2184"/>
            <a:ext cx="7408333" cy="4603979"/>
          </a:xfrm>
        </p:spPr>
        <p:txBody>
          <a:bodyPr>
            <a:normAutofit fontScale="70000" lnSpcReduction="20000"/>
          </a:bodyPr>
          <a:lstStyle/>
          <a:p>
            <a:r>
              <a:rPr lang="en-US" dirty="0" smtClean="0"/>
              <a:t>NMOGA recent presentation on May 4</a:t>
            </a:r>
            <a:r>
              <a:rPr lang="en-US" baseline="30000" dirty="0" smtClean="0"/>
              <a:t>th</a:t>
            </a:r>
            <a:r>
              <a:rPr lang="en-US" dirty="0" smtClean="0"/>
              <a:t> to the Sandoval County Commission included the </a:t>
            </a:r>
            <a:r>
              <a:rPr lang="en-US" dirty="0" err="1" smtClean="0"/>
              <a:t>Garrity</a:t>
            </a:r>
            <a:r>
              <a:rPr lang="en-US" dirty="0" smtClean="0"/>
              <a:t> Group PR Firm Hired for the Fight that will be ensuing in the coming weeks. </a:t>
            </a:r>
            <a:r>
              <a:rPr lang="en-US" dirty="0">
                <a:hlinkClick r:id="rId2"/>
              </a:rPr>
              <a:t>http://garritypr.com/home</a:t>
            </a:r>
            <a:endParaRPr lang="en-US" dirty="0"/>
          </a:p>
          <a:p>
            <a:pPr marL="0" indent="0">
              <a:buNone/>
            </a:pPr>
            <a:endParaRPr lang="en-US" dirty="0" smtClean="0"/>
          </a:p>
          <a:p>
            <a:r>
              <a:rPr lang="en-US" dirty="0" smtClean="0"/>
              <a:t>The </a:t>
            </a:r>
            <a:r>
              <a:rPr lang="en-US" dirty="0" err="1" smtClean="0"/>
              <a:t>Hertiage</a:t>
            </a:r>
            <a:r>
              <a:rPr lang="en-US" dirty="0" smtClean="0"/>
              <a:t> Foundation (Koch Brothers) Funded Rio Grand Foundation  </a:t>
            </a:r>
            <a:r>
              <a:rPr lang="en-US" dirty="0">
                <a:hlinkClick r:id="rId3"/>
              </a:rPr>
              <a:t>Paul Gessing and Federal Government </a:t>
            </a:r>
            <a:r>
              <a:rPr lang="en-US" dirty="0" smtClean="0">
                <a:hlinkClick r:id="rId3"/>
              </a:rPr>
              <a:t>Overreach</a:t>
            </a:r>
            <a:r>
              <a:rPr lang="en-US" dirty="0"/>
              <a:t> </a:t>
            </a:r>
            <a:r>
              <a:rPr lang="en-US" dirty="0" smtClean="0"/>
              <a:t>June </a:t>
            </a:r>
            <a:r>
              <a:rPr lang="en-US" dirty="0"/>
              <a:t>26, 2016 by </a:t>
            </a:r>
            <a:r>
              <a:rPr lang="en-US" dirty="0" smtClean="0">
                <a:hlinkClick r:id="rId4"/>
              </a:rPr>
              <a:t>nmogaone</a:t>
            </a:r>
            <a:r>
              <a:rPr lang="en-US" dirty="0"/>
              <a:t> </a:t>
            </a:r>
            <a:r>
              <a:rPr lang="en-US" dirty="0" smtClean="0"/>
              <a:t>Energy </a:t>
            </a:r>
            <a:r>
              <a:rPr lang="en-US" dirty="0"/>
              <a:t>New Mexico talks with Paul </a:t>
            </a:r>
            <a:r>
              <a:rPr lang="en-US" dirty="0" err="1"/>
              <a:t>Gessing</a:t>
            </a:r>
            <a:r>
              <a:rPr lang="en-US" dirty="0"/>
              <a:t> of the </a:t>
            </a:r>
            <a:r>
              <a:rPr lang="en-US" dirty="0">
                <a:hlinkClick r:id="rId5"/>
              </a:rPr>
              <a:t>Rio Grande Foundation</a:t>
            </a:r>
            <a:r>
              <a:rPr lang="en-US" dirty="0"/>
              <a:t> about issues facing oil and natural gas in New Mexico.  A common theme of many of these issues is overreach by the Federal Government.  If you would like to hear more from Paul you can </a:t>
            </a:r>
            <a:r>
              <a:rPr lang="en-US" dirty="0">
                <a:hlinkClick r:id="rId6"/>
              </a:rPr>
              <a:t>catch recorded versions of his radio show </a:t>
            </a:r>
            <a:r>
              <a:rPr lang="en-US" dirty="0" err="1" smtClean="0">
                <a:hlinkClick r:id="rId6"/>
              </a:rPr>
              <a:t>here</a:t>
            </a:r>
            <a:r>
              <a:rPr lang="en-US" dirty="0" err="1" smtClean="0"/>
              <a:t>.</a:t>
            </a:r>
            <a:r>
              <a:rPr lang="en-US" dirty="0" err="1" smtClean="0">
                <a:hlinkClick r:id="rId7"/>
              </a:rPr>
              <a:t>Listen</a:t>
            </a:r>
            <a:r>
              <a:rPr lang="en-US" dirty="0" smtClean="0">
                <a:hlinkClick r:id="rId7"/>
              </a:rPr>
              <a:t> </a:t>
            </a:r>
            <a:r>
              <a:rPr lang="en-US" dirty="0">
                <a:hlinkClick r:id="rId7"/>
              </a:rPr>
              <a:t>to recent Energy New Mexico radio broadcasts here</a:t>
            </a:r>
            <a:r>
              <a:rPr lang="en-US" dirty="0" smtClean="0"/>
              <a:t>.</a:t>
            </a:r>
            <a:r>
              <a:rPr lang="en-US" dirty="0"/>
              <a:t> </a:t>
            </a:r>
            <a:endParaRPr lang="en-US" dirty="0" smtClean="0"/>
          </a:p>
          <a:p>
            <a:endParaRPr lang="en-US" dirty="0"/>
          </a:p>
          <a:p>
            <a:r>
              <a:rPr lang="en-US" b="1" dirty="0"/>
              <a:t>Challenge: </a:t>
            </a:r>
            <a:r>
              <a:rPr lang="en-US" dirty="0"/>
              <a:t>While preparing to defend proposed rules from the New Mexico Environment Department that would inevitably shape the future of the state’s copper mining industry, The New Mexico Mining Association engaged The </a:t>
            </a:r>
            <a:r>
              <a:rPr lang="en-US" dirty="0" err="1"/>
              <a:t>Garrity</a:t>
            </a:r>
            <a:r>
              <a:rPr lang="en-US" dirty="0"/>
              <a:t> Group to spearhead a digital and online approach.</a:t>
            </a:r>
          </a:p>
          <a:p>
            <a:endParaRPr lang="en-US" dirty="0"/>
          </a:p>
        </p:txBody>
      </p:sp>
      <p:sp>
        <p:nvSpPr>
          <p:cNvPr id="3" name="Title 2"/>
          <p:cNvSpPr>
            <a:spLocks noGrp="1"/>
          </p:cNvSpPr>
          <p:nvPr>
            <p:ph type="title"/>
          </p:nvPr>
        </p:nvSpPr>
        <p:spPr/>
        <p:txBody>
          <a:bodyPr/>
          <a:lstStyle/>
          <a:p>
            <a:r>
              <a:rPr lang="en-US" dirty="0" smtClean="0"/>
              <a:t>More Issues </a:t>
            </a:r>
            <a:endParaRPr lang="en-US" dirty="0"/>
          </a:p>
        </p:txBody>
      </p:sp>
    </p:spTree>
    <p:extLst>
      <p:ext uri="{BB962C8B-B14F-4D97-AF65-F5344CB8AC3E}">
        <p14:creationId xmlns:p14="http://schemas.microsoft.com/office/powerpoint/2010/main" val="23417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Ban Fracking or Not To ban Fracking and When</a:t>
            </a:r>
          </a:p>
          <a:p>
            <a:r>
              <a:rPr lang="en-US" dirty="0" smtClean="0"/>
              <a:t>The MORA Ban of Fracking and its Precedent</a:t>
            </a:r>
          </a:p>
          <a:p>
            <a:r>
              <a:rPr lang="en-US" dirty="0" smtClean="0"/>
              <a:t>What our alternatives are for protection </a:t>
            </a:r>
          </a:p>
          <a:p>
            <a:r>
              <a:rPr lang="en-US" dirty="0" smtClean="0"/>
              <a:t>Why an Ordinance is important </a:t>
            </a:r>
          </a:p>
          <a:p>
            <a:r>
              <a:rPr lang="en-US" dirty="0" smtClean="0"/>
              <a:t>Safety Concerns – Pipeline Exposures IN Placitas</a:t>
            </a:r>
          </a:p>
          <a:p>
            <a:r>
              <a:rPr lang="en-US" dirty="0" smtClean="0"/>
              <a:t>Water, air and Health Concerns  </a:t>
            </a:r>
          </a:p>
          <a:p>
            <a:r>
              <a:rPr lang="en-US" dirty="0" smtClean="0"/>
              <a:t>Our Proposals for moving forward </a:t>
            </a:r>
            <a:endParaRPr lang="en-US" dirty="0"/>
          </a:p>
        </p:txBody>
      </p:sp>
      <p:sp>
        <p:nvSpPr>
          <p:cNvPr id="3" name="Title 2"/>
          <p:cNvSpPr>
            <a:spLocks noGrp="1"/>
          </p:cNvSpPr>
          <p:nvPr>
            <p:ph type="title"/>
          </p:nvPr>
        </p:nvSpPr>
        <p:spPr/>
        <p:txBody>
          <a:bodyPr/>
          <a:lstStyle/>
          <a:p>
            <a:r>
              <a:rPr lang="en-US" dirty="0" smtClean="0"/>
              <a:t>Points of View</a:t>
            </a:r>
            <a:endParaRPr lang="en-US" dirty="0"/>
          </a:p>
        </p:txBody>
      </p:sp>
    </p:spTree>
    <p:extLst>
      <p:ext uri="{BB962C8B-B14F-4D97-AF65-F5344CB8AC3E}">
        <p14:creationId xmlns:p14="http://schemas.microsoft.com/office/powerpoint/2010/main" val="338555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03507"/>
            <a:ext cx="7408333" cy="4622656"/>
          </a:xfrm>
        </p:spPr>
        <p:txBody>
          <a:bodyPr>
            <a:normAutofit fontScale="32500" lnSpcReduction="20000"/>
          </a:bodyPr>
          <a:lstStyle/>
          <a:p>
            <a:r>
              <a:rPr lang="en-US" dirty="0"/>
              <a:t>File a Class action law </a:t>
            </a:r>
            <a:r>
              <a:rPr lang="en-US" dirty="0" err="1"/>
              <a:t>uit</a:t>
            </a:r>
            <a:r>
              <a:rPr lang="en-US" dirty="0"/>
              <a:t> Prior to Damages for all private property owners.  This will require us to develop baseline studies of air and water. </a:t>
            </a:r>
          </a:p>
          <a:p>
            <a:pPr marL="0" indent="0">
              <a:buNone/>
            </a:pPr>
            <a:endParaRPr lang="en-US" dirty="0"/>
          </a:p>
          <a:p>
            <a:r>
              <a:rPr lang="en-US" dirty="0"/>
              <a:t>We have filed a law suit against the county of Sandoval on IPRA case where the County is maintaining national </a:t>
            </a:r>
            <a:r>
              <a:rPr lang="en-US" dirty="0" err="1"/>
              <a:t>Secuirty</a:t>
            </a:r>
            <a:r>
              <a:rPr lang="en-US" dirty="0"/>
              <a:t> against terrorism to withhold a public document in which other counties have them on their public information websites. </a:t>
            </a:r>
          </a:p>
          <a:p>
            <a:pPr marL="0" indent="0">
              <a:buNone/>
            </a:pPr>
            <a:endParaRPr lang="en-US" dirty="0"/>
          </a:p>
          <a:p>
            <a:r>
              <a:rPr lang="en-US" dirty="0" smtClean="0"/>
              <a:t>Allies' Building  Require Outreach  to Towns </a:t>
            </a:r>
            <a:r>
              <a:rPr lang="en-US" dirty="0"/>
              <a:t>villages </a:t>
            </a:r>
            <a:r>
              <a:rPr lang="en-US" dirty="0" smtClean="0"/>
              <a:t>and Pueblos to ask them to  join us the </a:t>
            </a:r>
            <a:r>
              <a:rPr lang="en-US" dirty="0"/>
              <a:t>Citizens Science Project for Sandoval County. </a:t>
            </a:r>
          </a:p>
          <a:p>
            <a:endParaRPr lang="en-US" dirty="0"/>
          </a:p>
          <a:p>
            <a:r>
              <a:rPr lang="en-US" dirty="0"/>
              <a:t>Formulate a Sustainable Groundwater Ordinance in which stakeholders work on a regional basis to develop protections to the water supply. </a:t>
            </a:r>
            <a:r>
              <a:rPr lang="en-US" dirty="0" smtClean="0"/>
              <a:t>The </a:t>
            </a:r>
            <a:r>
              <a:rPr lang="en-US" dirty="0"/>
              <a:t>Oil and gas industry is exempt and they can legally do a water basin transfer of withdrawn water here to deposit in other aquifers. For their drilling processes that leave aquifers contaminated. </a:t>
            </a:r>
          </a:p>
          <a:p>
            <a:endParaRPr lang="en-US" dirty="0"/>
          </a:p>
          <a:p>
            <a:r>
              <a:rPr lang="en-US" dirty="0" smtClean="0"/>
              <a:t>Develop </a:t>
            </a:r>
            <a:r>
              <a:rPr lang="en-US" dirty="0"/>
              <a:t>Event planning Fundraising, grant writing to bring in funding for projects</a:t>
            </a:r>
          </a:p>
          <a:p>
            <a:pPr marL="0" indent="0">
              <a:buNone/>
            </a:pPr>
            <a:endParaRPr lang="en-US" dirty="0"/>
          </a:p>
          <a:p>
            <a:pPr marL="0" indent="0">
              <a:buNone/>
            </a:pPr>
            <a:r>
              <a:rPr lang="en-US" b="1" dirty="0"/>
              <a:t> </a:t>
            </a:r>
            <a:endParaRPr lang="en-US" dirty="0"/>
          </a:p>
          <a:p>
            <a:r>
              <a:rPr lang="en-US" b="1" dirty="0"/>
              <a:t>OIL AND GAS ORDINANCE </a:t>
            </a:r>
            <a:endParaRPr lang="en-US" dirty="0"/>
          </a:p>
          <a:p>
            <a:r>
              <a:rPr lang="en-US" b="1" dirty="0"/>
              <a:t>Submit findings for the Record in the Oil and gas ordinance. </a:t>
            </a:r>
            <a:r>
              <a:rPr lang="en-US" b="1" dirty="0" smtClean="0"/>
              <a:t>  An ordinance for Bernalillo </a:t>
            </a:r>
            <a:endParaRPr lang="en-US" dirty="0"/>
          </a:p>
          <a:p>
            <a:r>
              <a:rPr lang="en-US" b="1" dirty="0"/>
              <a:t> </a:t>
            </a:r>
            <a:endParaRPr lang="en-US" dirty="0"/>
          </a:p>
          <a:p>
            <a:r>
              <a:rPr lang="en-US" b="1" dirty="0"/>
              <a:t>RESEARCH  - </a:t>
            </a:r>
            <a:endParaRPr lang="en-US" dirty="0"/>
          </a:p>
          <a:p>
            <a:r>
              <a:rPr lang="en-US" b="1" dirty="0"/>
              <a:t>Citizens Science BASELINE STUDIES  - Developing </a:t>
            </a:r>
            <a:r>
              <a:rPr lang="en-US" b="1" dirty="0" err="1"/>
              <a:t>parmeters</a:t>
            </a:r>
            <a:r>
              <a:rPr lang="en-US" b="1" dirty="0"/>
              <a:t> for testing </a:t>
            </a:r>
            <a:endParaRPr lang="en-US" dirty="0"/>
          </a:p>
          <a:p>
            <a:r>
              <a:rPr lang="en-US" b="1" u="sng" dirty="0">
                <a:hlinkClick r:id="rId2"/>
              </a:rPr>
              <a:t>http://citsci.org/cwis438/websites/citsci/home.php?WebSiteID=7</a:t>
            </a:r>
            <a:endParaRPr lang="en-US" dirty="0"/>
          </a:p>
          <a:p>
            <a:r>
              <a:rPr lang="en-US" b="1" dirty="0"/>
              <a:t> </a:t>
            </a:r>
            <a:endParaRPr lang="en-US" dirty="0"/>
          </a:p>
          <a:p>
            <a:r>
              <a:rPr lang="en-US" b="1" u="sng" dirty="0">
                <a:hlinkClick r:id="rId3"/>
              </a:rPr>
              <a:t>https://crowdcrafting.org</a:t>
            </a:r>
            <a:r>
              <a:rPr lang="en-US" b="1" dirty="0"/>
              <a:t> Create and Project and Get others to </a:t>
            </a:r>
            <a:r>
              <a:rPr lang="en-US" b="1" dirty="0" err="1"/>
              <a:t>Analyse</a:t>
            </a:r>
            <a:r>
              <a:rPr lang="en-US" b="1" dirty="0"/>
              <a:t> your data. </a:t>
            </a:r>
            <a:endParaRPr lang="en-US" dirty="0"/>
          </a:p>
          <a:p>
            <a:r>
              <a:rPr lang="en-US" b="1" dirty="0"/>
              <a:t> </a:t>
            </a:r>
            <a:endParaRPr lang="en-US" dirty="0"/>
          </a:p>
          <a:p>
            <a:r>
              <a:rPr lang="en-US" b="1" u="sng" dirty="0">
                <a:hlinkClick r:id="rId4"/>
              </a:rPr>
              <a:t>http://crowdandcloud.org/watch-the-episodes/episode-one</a:t>
            </a:r>
            <a:r>
              <a:rPr lang="en-US" b="1" dirty="0"/>
              <a:t> Citizens Science across the USA </a:t>
            </a:r>
            <a:endParaRPr lang="en-US" dirty="0"/>
          </a:p>
          <a:p>
            <a:r>
              <a:rPr lang="en-US" b="1" dirty="0"/>
              <a:t> </a:t>
            </a:r>
            <a:endParaRPr lang="en-US" dirty="0"/>
          </a:p>
          <a:p>
            <a:r>
              <a:rPr lang="en-US" b="1" dirty="0"/>
              <a:t>FUNDRAISING -</a:t>
            </a:r>
            <a:endParaRPr lang="en-US" dirty="0"/>
          </a:p>
          <a:p>
            <a:r>
              <a:rPr lang="en-US" b="1" dirty="0"/>
              <a:t>For  Court Action Class </a:t>
            </a:r>
            <a:r>
              <a:rPr lang="en-US" b="1" dirty="0" smtClean="0"/>
              <a:t>Action law Suit </a:t>
            </a:r>
            <a:r>
              <a:rPr lang="en-US" b="1" dirty="0"/>
              <a:t>and expenses in running NGO </a:t>
            </a:r>
            <a:r>
              <a:rPr lang="en-US" b="1" dirty="0" smtClean="0"/>
              <a:t> </a:t>
            </a:r>
          </a:p>
          <a:p>
            <a:r>
              <a:rPr lang="en-US" b="1" dirty="0" smtClean="0"/>
              <a:t>For IPRA Law Suit </a:t>
            </a:r>
            <a:endParaRPr lang="en-US" dirty="0"/>
          </a:p>
          <a:p>
            <a:r>
              <a:rPr lang="en-US" b="1" dirty="0"/>
              <a:t>Event planning Concert Series. </a:t>
            </a:r>
            <a:endParaRPr lang="en-US" dirty="0"/>
          </a:p>
          <a:p>
            <a:pPr marL="0" indent="0">
              <a:buNone/>
            </a:pPr>
            <a:endParaRPr lang="en-US" dirty="0"/>
          </a:p>
          <a:p>
            <a:r>
              <a:rPr lang="en-US" b="1" dirty="0"/>
              <a:t>OUTREACH  / TABLING / </a:t>
            </a:r>
            <a:endParaRPr lang="en-US" dirty="0"/>
          </a:p>
          <a:p>
            <a:r>
              <a:rPr lang="en-US" b="1" dirty="0"/>
              <a:t>Citizens Tabling at Farmers markets and other events </a:t>
            </a:r>
            <a:endParaRPr lang="en-US" dirty="0"/>
          </a:p>
          <a:p>
            <a:r>
              <a:rPr lang="en-US" b="1" dirty="0"/>
              <a:t> </a:t>
            </a:r>
            <a:endParaRPr lang="en-US" dirty="0"/>
          </a:p>
          <a:p>
            <a:r>
              <a:rPr lang="en-US" b="1" dirty="0"/>
              <a:t>MEDIA SOCIAL MEDIA AND </a:t>
            </a:r>
            <a:r>
              <a:rPr lang="en-US" b="1" dirty="0" smtClean="0"/>
              <a:t>WEBSITE  </a:t>
            </a:r>
          </a:p>
          <a:p>
            <a:r>
              <a:rPr lang="en-US" b="1" dirty="0" smtClean="0"/>
              <a:t>Writers, and media outreach. </a:t>
            </a:r>
            <a:endParaRPr lang="en-US" dirty="0"/>
          </a:p>
          <a:p>
            <a:endParaRPr lang="en-US" dirty="0"/>
          </a:p>
        </p:txBody>
      </p:sp>
      <p:sp>
        <p:nvSpPr>
          <p:cNvPr id="3" name="Title 2"/>
          <p:cNvSpPr>
            <a:spLocks noGrp="1"/>
          </p:cNvSpPr>
          <p:nvPr>
            <p:ph type="title"/>
          </p:nvPr>
        </p:nvSpPr>
        <p:spPr/>
        <p:txBody>
          <a:bodyPr/>
          <a:lstStyle/>
          <a:p>
            <a:r>
              <a:rPr lang="en-US" dirty="0" smtClean="0"/>
              <a:t>Action Plan</a:t>
            </a:r>
            <a:endParaRPr lang="en-US" dirty="0"/>
          </a:p>
        </p:txBody>
      </p:sp>
    </p:spTree>
    <p:extLst>
      <p:ext uri="{BB962C8B-B14F-4D97-AF65-F5344CB8AC3E}">
        <p14:creationId xmlns:p14="http://schemas.microsoft.com/office/powerpoint/2010/main" val="277826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US" dirty="0" smtClean="0">
                <a:hlinkClick r:id="rId2"/>
              </a:rPr>
              <a:t>www.commongroundrising.org</a:t>
            </a:r>
            <a:r>
              <a:rPr lang="en-US" dirty="0" smtClean="0"/>
              <a:t> </a:t>
            </a:r>
          </a:p>
          <a:p>
            <a:r>
              <a:rPr lang="en-US" dirty="0" smtClean="0"/>
              <a:t>Stop Fracking the Rio Grande Valley Facebook page </a:t>
            </a:r>
          </a:p>
          <a:p>
            <a:r>
              <a:rPr lang="en-US" dirty="0" err="1" smtClean="0"/>
              <a:t>StoptheFrackAttack.blogspot.com</a:t>
            </a:r>
            <a:r>
              <a:rPr lang="en-US" dirty="0" smtClean="0"/>
              <a:t> </a:t>
            </a:r>
          </a:p>
          <a:p>
            <a:endParaRPr lang="en-US" dirty="0"/>
          </a:p>
          <a:p>
            <a:r>
              <a:rPr lang="en-US" dirty="0" smtClean="0"/>
              <a:t>505 604-9772 </a:t>
            </a:r>
          </a:p>
          <a:p>
            <a:r>
              <a:rPr lang="en-US" dirty="0" smtClean="0">
                <a:hlinkClick r:id="rId3"/>
              </a:rPr>
              <a:t>info@commongroundrising.org</a:t>
            </a:r>
            <a:r>
              <a:rPr lang="en-US" dirty="0" smtClean="0"/>
              <a:t> </a:t>
            </a:r>
          </a:p>
          <a:p>
            <a:endParaRPr lang="en-US" dirty="0"/>
          </a:p>
          <a:p>
            <a:r>
              <a:rPr lang="en-US" dirty="0" smtClean="0"/>
              <a:t>Donations: Checks over $100 make checks to:</a:t>
            </a:r>
          </a:p>
          <a:p>
            <a:pPr marL="0" indent="0">
              <a:buNone/>
            </a:pPr>
            <a:r>
              <a:rPr lang="en-US" dirty="0"/>
              <a:t>	</a:t>
            </a:r>
            <a:r>
              <a:rPr lang="en-US" dirty="0" smtClean="0"/>
              <a:t>		ABQ Center of P&amp;J</a:t>
            </a:r>
          </a:p>
          <a:p>
            <a:r>
              <a:rPr lang="en-US" dirty="0" smtClean="0"/>
              <a:t>Common Ground Community Trust in the memo line</a:t>
            </a:r>
            <a:endParaRPr lang="en-US" dirty="0"/>
          </a:p>
        </p:txBody>
      </p:sp>
      <p:sp>
        <p:nvSpPr>
          <p:cNvPr id="3" name="Title 2"/>
          <p:cNvSpPr>
            <a:spLocks noGrp="1"/>
          </p:cNvSpPr>
          <p:nvPr>
            <p:ph type="title"/>
          </p:nvPr>
        </p:nvSpPr>
        <p:spPr/>
        <p:txBody>
          <a:bodyPr/>
          <a:lstStyle/>
          <a:p>
            <a:r>
              <a:rPr lang="en-US" dirty="0" smtClean="0"/>
              <a:t>Common Ground Rising </a:t>
            </a:r>
            <a:endParaRPr lang="en-US" dirty="0"/>
          </a:p>
        </p:txBody>
      </p:sp>
    </p:spTree>
    <p:extLst>
      <p:ext uri="{BB962C8B-B14F-4D97-AF65-F5344CB8AC3E}">
        <p14:creationId xmlns:p14="http://schemas.microsoft.com/office/powerpoint/2010/main" val="361072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91444"/>
            <a:ext cx="7408333" cy="4734719"/>
          </a:xfrm>
        </p:spPr>
        <p:txBody>
          <a:bodyPr>
            <a:normAutofit fontScale="92500" lnSpcReduction="20000"/>
          </a:bodyPr>
          <a:lstStyle/>
          <a:p>
            <a:r>
              <a:rPr lang="en-US" dirty="0" smtClean="0"/>
              <a:t>Background: </a:t>
            </a:r>
            <a:r>
              <a:rPr lang="en-US" sz="1600" dirty="0"/>
              <a:t>In 2013, Mora County Commissioners passed the “Mora County Community Water Rights and Local Self-Government Ordinance,” which essentially prohibited all mineral extraction in the County.  The rationale behind this ordinance was concern among county residents and landowners that mineral production could pose threats to water quality, ecosystems, and the health of the land</a:t>
            </a:r>
            <a:r>
              <a:rPr lang="en-US" sz="1600" dirty="0" smtClean="0"/>
              <a:t>.</a:t>
            </a:r>
          </a:p>
          <a:p>
            <a:endParaRPr lang="en-US" sz="1600" dirty="0" smtClean="0"/>
          </a:p>
          <a:p>
            <a:r>
              <a:rPr lang="en-US" sz="1600" dirty="0" smtClean="0"/>
              <a:t>LAWSUIT: </a:t>
            </a:r>
            <a:r>
              <a:rPr lang="en-US" sz="1600" dirty="0"/>
              <a:t>In January 2014, SWEPI, LP, an oil and gas production company, filed suit challenging the validity of the ordinance.  It brought a number of claims, including allegations that the ordinance violated the Supremacy Clause, Equal Protection Clause, Due Process Clause, Dormant Commerce Clause, the First Amendment, and the Fifth Amendment.  SWEPI then moved for summary judgment on a number of these claims</a:t>
            </a:r>
            <a:r>
              <a:rPr lang="en-US" sz="1600" dirty="0"/>
              <a:t> </a:t>
            </a:r>
            <a:endParaRPr lang="en-US" sz="1600" dirty="0" smtClean="0"/>
          </a:p>
          <a:p>
            <a:r>
              <a:rPr lang="en-US" sz="1600" dirty="0" smtClean="0"/>
              <a:t>RULING: In </a:t>
            </a:r>
            <a:r>
              <a:rPr lang="en-US" sz="1600" dirty="0"/>
              <a:t>a 199-page ruling, the court thoroughly considered each of the claims brought by SWEPI.  [Read full opinion </a:t>
            </a:r>
            <a:r>
              <a:rPr lang="en-US" sz="1600" dirty="0">
                <a:hlinkClick r:id="rId2"/>
              </a:rPr>
              <a:t>here</a:t>
            </a:r>
            <a:r>
              <a:rPr lang="en-US" sz="1600" dirty="0"/>
              <a:t>.]  Here is a summary of the court’s ruling on each claim.</a:t>
            </a:r>
          </a:p>
          <a:p>
            <a:r>
              <a:rPr lang="en-US" sz="1600" dirty="0"/>
              <a:t>(1) </a:t>
            </a:r>
            <a:r>
              <a:rPr lang="en-US" sz="1600" u="sng" dirty="0"/>
              <a:t>SWEPI’s Fifth Amendment Claim Is Not Ripe</a:t>
            </a:r>
            <a:r>
              <a:rPr lang="en-US" sz="1600" dirty="0"/>
              <a:t>.  SWEPI claimed that the ordinance constituted a taking of private property for which it was owed just compensation.  The Court, however, held this claim was not ripe for decision at this time.  In order to prove a takings claim is ripe for decision, a plaintiff must show how a regulation will be applied to the property in question and the challenge may not be brought until the property owner has sought compensation from the governmental entity accused of the taking.  Here, SWEPI failed to seek compensation from Mora County as allowed by the New Mexico inverse condemnation statute.  Thus, the court refused to consider the Fifth Amendment claim..</a:t>
            </a:r>
          </a:p>
          <a:p>
            <a:endParaRPr lang="en-US" sz="1600" dirty="0"/>
          </a:p>
          <a:p>
            <a:endParaRPr lang="en-US" sz="1600" dirty="0"/>
          </a:p>
          <a:p>
            <a:endParaRPr lang="en-US" dirty="0"/>
          </a:p>
        </p:txBody>
      </p:sp>
      <p:sp>
        <p:nvSpPr>
          <p:cNvPr id="3" name="Title 2"/>
          <p:cNvSpPr>
            <a:spLocks noGrp="1"/>
          </p:cNvSpPr>
          <p:nvPr>
            <p:ph type="title"/>
          </p:nvPr>
        </p:nvSpPr>
        <p:spPr/>
        <p:txBody>
          <a:bodyPr>
            <a:normAutofit/>
          </a:bodyPr>
          <a:lstStyle/>
          <a:p>
            <a:r>
              <a:rPr lang="en-US" sz="3600" dirty="0" smtClean="0"/>
              <a:t>Aspects of the Mora Decision</a:t>
            </a:r>
            <a:endParaRPr lang="en-US" sz="3600" dirty="0"/>
          </a:p>
        </p:txBody>
      </p:sp>
    </p:spTree>
    <p:extLst>
      <p:ext uri="{BB962C8B-B14F-4D97-AF65-F5344CB8AC3E}">
        <p14:creationId xmlns:p14="http://schemas.microsoft.com/office/powerpoint/2010/main" val="265761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2767"/>
            <a:ext cx="7408333" cy="4753396"/>
          </a:xfrm>
        </p:spPr>
        <p:txBody>
          <a:bodyPr>
            <a:normAutofit fontScale="32500" lnSpcReduction="20000"/>
          </a:bodyPr>
          <a:lstStyle/>
          <a:p>
            <a:endParaRPr lang="en-US" sz="3700" dirty="0" smtClean="0"/>
          </a:p>
          <a:p>
            <a:r>
              <a:rPr lang="en-US" sz="3700" dirty="0"/>
              <a:t>(2) </a:t>
            </a:r>
            <a:r>
              <a:rPr lang="en-US" sz="3700" u="sng" dirty="0"/>
              <a:t>The Ordinance Violates the Supremacy Clause.</a:t>
            </a:r>
            <a:r>
              <a:rPr lang="en-US" sz="3700" dirty="0"/>
              <a:t>  The Supremacy Clause essentially provides that federal law will trump (or pre-empt) conflicting state law.  The court found that four sections of the ordinance violate this clause.  Each of the improper sections dealt with Mora County’s attempt to strip corporations of constitutional rights.  But the United States Supreme Court has previously found that corporations are “persons” such that they are entitled to protections of the Equal Protection Clause, and have rights under the First and Fifth Amendments.  Simply put, Mora County has no power to contradict or nullify constitutional rights recognized by federal law.  Moreover, Mora County attempted to prohibit a corporation from arguing that federal law pre-empted the ordinance.  Again, Mora County has no power to determine when federal claims may be brought.</a:t>
            </a:r>
          </a:p>
          <a:p>
            <a:endParaRPr lang="en-US" sz="3700" dirty="0" smtClean="0"/>
          </a:p>
          <a:p>
            <a:r>
              <a:rPr lang="en-US" sz="3700" dirty="0" smtClean="0"/>
              <a:t>(</a:t>
            </a:r>
            <a:r>
              <a:rPr lang="en-US" sz="3700" dirty="0"/>
              <a:t>3) </a:t>
            </a:r>
            <a:r>
              <a:rPr lang="en-US" sz="3700" u="sng" dirty="0"/>
              <a:t>The Ordinance Does  Not Violate the Due Process or Equal Protection Clauses.</a:t>
            </a:r>
            <a:r>
              <a:rPr lang="en-US" sz="3700" dirty="0"/>
              <a:t>  Where a law is passed that discriminates against different groups, but does not involve a fundamental right (i.e. right to vote), the law does not violate equal protection or substantive due process so long as there is a legitimate governmental interest the classification created.  Here, Mora County prohibited only corporations from oil and gas production, but did not enact a similar ban for individuals.  SWEPI argued that this constituted discrimination with no legitimate basis.  The court disagreed, finding that Mora County had a legitimate basis for prohibiting corporations from extracting minerals in the county because it is likely that only corporations would have the resources to engage in oil and gas production, which the County believed could endanger the environment. Because the property rights at issue in this case are not considered a fundamental right, and because Mora County had a legitimate interest in treating corporations differently than individuals under this law, no violation occurred under the Due Process or Equal Protection Clauses</a:t>
            </a:r>
            <a:r>
              <a:rPr lang="en-US" sz="3700" dirty="0" smtClean="0"/>
              <a:t>.</a:t>
            </a:r>
          </a:p>
          <a:p>
            <a:endParaRPr lang="en-US" sz="3700" dirty="0"/>
          </a:p>
          <a:p>
            <a:r>
              <a:rPr lang="en-US" sz="3700" dirty="0"/>
              <a:t>(4)  </a:t>
            </a:r>
            <a:r>
              <a:rPr lang="en-US" sz="3700" u="sng" dirty="0"/>
              <a:t>The Ordinance Violates the First Amendment by Chilling Protected Speech.</a:t>
            </a:r>
            <a:r>
              <a:rPr lang="en-US" sz="3700" dirty="0"/>
              <a:t>  The provision in the ordinance which attempts to strip corporations of First Amendment Rights is invalid.  This provision is substantially overbroad and restricts First Amendment rights that are clearly afforded to corporations under federal law</a:t>
            </a:r>
            <a:r>
              <a:rPr lang="en-US" sz="3700" dirty="0" smtClean="0"/>
              <a:t>.</a:t>
            </a:r>
          </a:p>
          <a:p>
            <a:endParaRPr lang="en-US" dirty="0"/>
          </a:p>
        </p:txBody>
      </p:sp>
      <p:sp>
        <p:nvSpPr>
          <p:cNvPr id="3" name="Title 2"/>
          <p:cNvSpPr>
            <a:spLocks noGrp="1"/>
          </p:cNvSpPr>
          <p:nvPr>
            <p:ph type="title"/>
          </p:nvPr>
        </p:nvSpPr>
        <p:spPr/>
        <p:txBody>
          <a:bodyPr/>
          <a:lstStyle/>
          <a:p>
            <a:r>
              <a:rPr lang="en-US" dirty="0" smtClean="0"/>
              <a:t>Mora Ruling implications</a:t>
            </a:r>
            <a:endParaRPr lang="en-US" dirty="0"/>
          </a:p>
        </p:txBody>
      </p:sp>
    </p:spTree>
    <p:extLst>
      <p:ext uri="{BB962C8B-B14F-4D97-AF65-F5344CB8AC3E}">
        <p14:creationId xmlns:p14="http://schemas.microsoft.com/office/powerpoint/2010/main" val="155029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91444"/>
            <a:ext cx="7408333" cy="4734719"/>
          </a:xfrm>
        </p:spPr>
        <p:txBody>
          <a:bodyPr>
            <a:normAutofit fontScale="62500" lnSpcReduction="20000"/>
          </a:bodyPr>
          <a:lstStyle/>
          <a:p>
            <a:endParaRPr lang="en-US" dirty="0"/>
          </a:p>
          <a:p>
            <a:r>
              <a:rPr lang="en-US" dirty="0"/>
              <a:t>(5) </a:t>
            </a:r>
            <a:r>
              <a:rPr lang="en-US" u="sng" dirty="0"/>
              <a:t>Mora County Lacks Authority To Impose Zoning Laws on State Land.</a:t>
            </a:r>
            <a:r>
              <a:rPr lang="en-US" dirty="0"/>
              <a:t>  The ordinance is silent as to whether it applies to state lands, but Mora County argued that it could be applied to state-owned land because extraction on that land could impact neighboring private properties.  Because a County does not have the legal authority to impose zoning regulations on land owned by the State of New Mexico, the ordinance would be invalid as applied to any state-owned land</a:t>
            </a:r>
            <a:r>
              <a:rPr lang="en-US" dirty="0" smtClean="0"/>
              <a:t>.</a:t>
            </a:r>
          </a:p>
          <a:p>
            <a:endParaRPr lang="en-US" dirty="0"/>
          </a:p>
          <a:p>
            <a:r>
              <a:rPr lang="en-US" dirty="0"/>
              <a:t>(6)  </a:t>
            </a:r>
            <a:r>
              <a:rPr lang="en-US" u="sng" dirty="0"/>
              <a:t>The Ordinance Conflicts with New Mexico State Law by Banning Production.</a:t>
            </a:r>
            <a:r>
              <a:rPr lang="en-US" b="1" dirty="0"/>
              <a:t>  </a:t>
            </a:r>
            <a:r>
              <a:rPr lang="en-US" dirty="0"/>
              <a:t>Local laws may conflict with state law and, if they do so, they will be pre-empted and held invalid.  There are two types of pre-emption recognized:  Field and Conflict.</a:t>
            </a:r>
          </a:p>
          <a:p>
            <a:endParaRPr lang="en-US" dirty="0"/>
          </a:p>
          <a:p>
            <a:r>
              <a:rPr lang="en-US" dirty="0"/>
              <a:t>Field pre-emption occurs when it is clear from the law that the Legislature intended to  control a particular area of law.  SWEPI argued that state law pre-empted the field of oil and gas production.  The court rejected that argument.  While there are certainly state laws related to oil and gas production, there is no language indicating that the Legislature intended the state to be solely responsible for passing regulations related to oil and gas.  Instead, there is room for concurrent local and state regulation in certain areas on which the State has not passed regulations.</a:t>
            </a:r>
          </a:p>
          <a:p>
            <a:endParaRPr lang="en-US" dirty="0"/>
          </a:p>
          <a:p>
            <a:r>
              <a:rPr lang="en-US" dirty="0"/>
              <a:t>Conflict pre-emption occurs when a local law expressly conflicts with a state law.  Here, because Mora County banned oil and gas production, which is an activity expressly allowed by state law, conflict pre-emption occurred.</a:t>
            </a:r>
          </a:p>
          <a:p>
            <a:endParaRPr lang="en-US" dirty="0"/>
          </a:p>
        </p:txBody>
      </p:sp>
      <p:sp>
        <p:nvSpPr>
          <p:cNvPr id="3" name="Title 2"/>
          <p:cNvSpPr>
            <a:spLocks noGrp="1"/>
          </p:cNvSpPr>
          <p:nvPr>
            <p:ph type="title"/>
          </p:nvPr>
        </p:nvSpPr>
        <p:spPr/>
        <p:txBody>
          <a:bodyPr/>
          <a:lstStyle/>
          <a:p>
            <a:r>
              <a:rPr lang="en-US" dirty="0" smtClean="0"/>
              <a:t>Mora Ruling Aspects </a:t>
            </a:r>
            <a:endParaRPr lang="en-US" dirty="0"/>
          </a:p>
        </p:txBody>
      </p:sp>
    </p:spTree>
    <p:extLst>
      <p:ext uri="{BB962C8B-B14F-4D97-AF65-F5344CB8AC3E}">
        <p14:creationId xmlns:p14="http://schemas.microsoft.com/office/powerpoint/2010/main" val="213364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66153"/>
            <a:ext cx="7408333" cy="4660010"/>
          </a:xfrm>
        </p:spPr>
        <p:txBody>
          <a:bodyPr/>
          <a:lstStyle/>
          <a:p>
            <a:r>
              <a:rPr lang="en-US" dirty="0">
                <a:hlinkClick r:id="rId2"/>
              </a:rPr>
              <a:t>Scrapped Drilling Ban Leaves Open Window for Local Rules</a:t>
            </a:r>
            <a:r>
              <a:rPr lang="en-US" dirty="0"/>
              <a:t>:  This article discusses how the opinion leaves the possibility of other, less drastic, local measures being upheld.</a:t>
            </a:r>
          </a:p>
          <a:p>
            <a:r>
              <a:rPr lang="en-US" dirty="0">
                <a:hlinkClick r:id="rId3"/>
              </a:rPr>
              <a:t>Federal Judge Strikes Down Local Fracking Ban</a:t>
            </a:r>
            <a:r>
              <a:rPr lang="en-US" dirty="0"/>
              <a:t>:  This article discusses other similar legal challenges to bans going on across the country.</a:t>
            </a:r>
          </a:p>
          <a:p>
            <a:r>
              <a:rPr lang="en-US" dirty="0">
                <a:hlinkClick r:id="rId4"/>
              </a:rPr>
              <a:t>Rejected Fracking Ban May Cost NM County Hundreds of Thousands in Legal Fees</a:t>
            </a:r>
            <a:r>
              <a:rPr lang="en-US" dirty="0"/>
              <a:t>:  This article opines that attorney fees sought by the plaintiffs could total over $100,000.</a:t>
            </a:r>
          </a:p>
          <a:p>
            <a:pPr marL="0" indent="0">
              <a:buNone/>
            </a:pPr>
            <a:endParaRPr lang="en-US" dirty="0"/>
          </a:p>
        </p:txBody>
      </p:sp>
      <p:sp>
        <p:nvSpPr>
          <p:cNvPr id="3" name="Title 2"/>
          <p:cNvSpPr>
            <a:spLocks noGrp="1"/>
          </p:cNvSpPr>
          <p:nvPr>
            <p:ph type="title"/>
          </p:nvPr>
        </p:nvSpPr>
        <p:spPr/>
        <p:txBody>
          <a:bodyPr/>
          <a:lstStyle/>
          <a:p>
            <a:r>
              <a:rPr lang="en-US" dirty="0" smtClean="0"/>
              <a:t>Mora Decision Implications</a:t>
            </a:r>
            <a:endParaRPr lang="en-US" dirty="0"/>
          </a:p>
        </p:txBody>
      </p:sp>
    </p:spTree>
    <p:extLst>
      <p:ext uri="{BB962C8B-B14F-4D97-AF65-F5344CB8AC3E}">
        <p14:creationId xmlns:p14="http://schemas.microsoft.com/office/powerpoint/2010/main" val="302724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fontScale="62500" lnSpcReduction="20000"/>
          </a:bodyPr>
          <a:lstStyle/>
          <a:p>
            <a:r>
              <a:rPr lang="en-US" dirty="0" smtClean="0"/>
              <a:t>According </a:t>
            </a:r>
            <a:r>
              <a:rPr lang="en-US" dirty="0"/>
              <a:t>to media reports, Mora County is considering an appeal of the court’s decision.  If taken, that will be heard by the United States Court of Appeals for the Tenth Circuit.  Additionally, because SWEPI was successful on its claims, it will likely seek recovery of its reasonable attorney’s fees and costs from Mora County</a:t>
            </a:r>
            <a:r>
              <a:rPr lang="en-US" dirty="0" smtClean="0"/>
              <a:t>.</a:t>
            </a:r>
          </a:p>
          <a:p>
            <a:endParaRPr lang="en-US" dirty="0"/>
          </a:p>
          <a:p>
            <a:r>
              <a:rPr lang="en-US" b="1" dirty="0"/>
              <a:t>What Can We Learn?</a:t>
            </a:r>
            <a:endParaRPr lang="en-US" dirty="0"/>
          </a:p>
          <a:p>
            <a:r>
              <a:rPr lang="en-US" dirty="0"/>
              <a:t>The clearest lesson from this opinion is that local laws that prohibit all oil and gas production activities are likely going to face numerous constitutional issues.  Chief among these will likely be issues involving the Supremacy Clause and the 5th Amendment takings clause.</a:t>
            </a:r>
          </a:p>
          <a:p>
            <a:r>
              <a:rPr lang="en-US" dirty="0"/>
              <a:t>Additionally, this case makes clear that a local ordinance may not strip corporations of Constitutional rights guaranteed to both individuals and corporations by federal law.  Local authorities considering oil and gas bans would be well served by omitting this type of language as it is a fairly easy legal decision that such provisions are not permitted.</a:t>
            </a:r>
          </a:p>
          <a:p>
            <a:r>
              <a:rPr lang="en-US" dirty="0"/>
              <a:t>Finally, although the ruling invalidates the broadly drafted ban passed in Mora County, this issue is not likely to go away.  This opinion potentially leaves the door open for less restrictive local ordinances.  For example, the court stated that there are certain issues related to oil and gas production that are not addressed by state law, which leave room for county regulation.  As examples, the court listed traffic, noise, nuisance claims from sound, dust, or chemical run off, and the potential negative impact on neighboring landowners.</a:t>
            </a:r>
          </a:p>
          <a:p>
            <a:endParaRPr lang="en-US" dirty="0"/>
          </a:p>
        </p:txBody>
      </p:sp>
      <p:sp>
        <p:nvSpPr>
          <p:cNvPr id="3" name="Title 2"/>
          <p:cNvSpPr>
            <a:spLocks noGrp="1"/>
          </p:cNvSpPr>
          <p:nvPr>
            <p:ph type="title"/>
          </p:nvPr>
        </p:nvSpPr>
        <p:spPr/>
        <p:txBody>
          <a:bodyPr>
            <a:normAutofit fontScale="90000"/>
          </a:bodyPr>
          <a:lstStyle/>
          <a:p>
            <a:r>
              <a:rPr lang="en-US" b="1" dirty="0"/>
              <a:t>What Happens Now?</a:t>
            </a:r>
            <a:r>
              <a:rPr lang="en-US" dirty="0"/>
              <a:t/>
            </a:r>
            <a:br>
              <a:rPr lang="en-US" dirty="0"/>
            </a:br>
            <a:endParaRPr lang="en-US" dirty="0"/>
          </a:p>
        </p:txBody>
      </p:sp>
    </p:spTree>
    <p:extLst>
      <p:ext uri="{BB962C8B-B14F-4D97-AF65-F5344CB8AC3E}">
        <p14:creationId xmlns:p14="http://schemas.microsoft.com/office/powerpoint/2010/main" val="381702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Robert2012\AppData\Local\Microsoft\Windows\Temporary Internet Files\Content.IE5\2Q17DWGN\MC900361308[1].wmf"/>
          <p:cNvPicPr>
            <a:picLocks noChangeAspect="1" noChangeArrowheads="1"/>
          </p:cNvPicPr>
          <p:nvPr/>
        </p:nvPicPr>
        <p:blipFill>
          <a:blip r:embed="rId2" cstate="print">
            <a:lum bright="34000"/>
            <a:extLst>
              <a:ext uri="{28A0092B-C50C-407E-A947-70E740481C1C}">
                <a14:useLocalDpi xmlns:a14="http://schemas.microsoft.com/office/drawing/2010/main" val="0"/>
              </a:ext>
            </a:extLst>
          </a:blip>
          <a:srcRect/>
          <a:stretch>
            <a:fillRect/>
          </a:stretch>
        </p:blipFill>
        <p:spPr bwMode="auto">
          <a:xfrm>
            <a:off x="533400" y="314033"/>
            <a:ext cx="1524000" cy="1041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obert2012\AppData\Local\Microsoft\Windows\Temporary Internet Files\Content.IE5\ZFAX61T7\MP900402451[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135000"/>
                    </a14:imgEffect>
                    <a14:imgEffect>
                      <a14:brightnessContrast bright="77000"/>
                    </a14:imgEffect>
                  </a14:imgLayer>
                </a14:imgProps>
              </a:ext>
              <a:ext uri="{28A0092B-C50C-407E-A947-70E740481C1C}">
                <a14:useLocalDpi xmlns:a14="http://schemas.microsoft.com/office/drawing/2010/main" val="0"/>
              </a:ext>
            </a:extLst>
          </a:blip>
          <a:srcRect/>
          <a:stretch>
            <a:fillRect/>
          </a:stretch>
        </p:blipFill>
        <p:spPr bwMode="auto">
          <a:xfrm>
            <a:off x="6806890" y="3810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381000"/>
            <a:ext cx="7086600" cy="646331"/>
          </a:xfrm>
          <a:prstGeom prst="rect">
            <a:avLst/>
          </a:prstGeom>
          <a:noFill/>
        </p:spPr>
        <p:txBody>
          <a:bodyPr wrap="square" rtlCol="0">
            <a:spAutoFit/>
          </a:bodyPr>
          <a:lstStyle/>
          <a:p>
            <a:pPr algn="ctr"/>
            <a:r>
              <a:rPr lang="en-US" sz="3600" b="1" dirty="0" smtClean="0">
                <a:solidFill>
                  <a:srgbClr val="FF0000"/>
                </a:solidFill>
              </a:rPr>
              <a:t>Some Legal Realities</a:t>
            </a:r>
            <a:endParaRPr lang="en-US" sz="3600" b="1" strike="sngStrike" dirty="0">
              <a:solidFill>
                <a:srgbClr val="FF0000"/>
              </a:solidFill>
            </a:endParaRPr>
          </a:p>
        </p:txBody>
      </p:sp>
      <p:sp>
        <p:nvSpPr>
          <p:cNvPr id="5" name="TextBox 4"/>
          <p:cNvSpPr txBox="1"/>
          <p:nvPr/>
        </p:nvSpPr>
        <p:spPr>
          <a:xfrm>
            <a:off x="429536" y="1484830"/>
            <a:ext cx="7342864" cy="830997"/>
          </a:xfrm>
          <a:prstGeom prst="rect">
            <a:avLst/>
          </a:prstGeom>
          <a:noFill/>
        </p:spPr>
        <p:txBody>
          <a:bodyPr wrap="square" rtlCol="0">
            <a:spAutoFit/>
          </a:bodyPr>
          <a:lstStyle/>
          <a:p>
            <a:r>
              <a:rPr lang="en-US" sz="2400" dirty="0" smtClean="0">
                <a:solidFill>
                  <a:schemeClr val="bg1">
                    <a:lumMod val="50000"/>
                  </a:schemeClr>
                </a:solidFill>
              </a:rPr>
              <a:t>County is limited to “police powers” </a:t>
            </a:r>
          </a:p>
          <a:p>
            <a:r>
              <a:rPr lang="en-US" sz="2400" dirty="0">
                <a:solidFill>
                  <a:schemeClr val="bg1">
                    <a:lumMod val="50000"/>
                  </a:schemeClr>
                </a:solidFill>
              </a:rPr>
              <a:t> </a:t>
            </a:r>
            <a:r>
              <a:rPr lang="en-US" sz="2400" dirty="0" smtClean="0">
                <a:solidFill>
                  <a:schemeClr val="bg1">
                    <a:lumMod val="50000"/>
                  </a:schemeClr>
                </a:solidFill>
              </a:rPr>
              <a:t>     to protect health, welfare and safety</a:t>
            </a:r>
            <a:endParaRPr lang="en-US" sz="2400" dirty="0">
              <a:solidFill>
                <a:schemeClr val="bg1">
                  <a:lumMod val="50000"/>
                </a:schemeClr>
              </a:solidFill>
            </a:endParaRPr>
          </a:p>
        </p:txBody>
      </p:sp>
      <p:sp>
        <p:nvSpPr>
          <p:cNvPr id="6" name="TextBox 5"/>
          <p:cNvSpPr txBox="1"/>
          <p:nvPr/>
        </p:nvSpPr>
        <p:spPr>
          <a:xfrm>
            <a:off x="429536" y="2551094"/>
            <a:ext cx="8433477" cy="830997"/>
          </a:xfrm>
          <a:prstGeom prst="rect">
            <a:avLst/>
          </a:prstGeom>
          <a:noFill/>
        </p:spPr>
        <p:txBody>
          <a:bodyPr wrap="square" rtlCol="0">
            <a:spAutoFit/>
          </a:bodyPr>
          <a:lstStyle/>
          <a:p>
            <a:r>
              <a:rPr lang="en-US" sz="2400" dirty="0" smtClean="0">
                <a:solidFill>
                  <a:schemeClr val="bg1">
                    <a:lumMod val="50000"/>
                  </a:schemeClr>
                </a:solidFill>
              </a:rPr>
              <a:t>State and federal requirements “preempt” County;</a:t>
            </a:r>
          </a:p>
          <a:p>
            <a:r>
              <a:rPr lang="en-US" sz="2400" dirty="0">
                <a:solidFill>
                  <a:schemeClr val="bg1">
                    <a:lumMod val="50000"/>
                  </a:schemeClr>
                </a:solidFill>
              </a:rPr>
              <a:t> </a:t>
            </a:r>
            <a:r>
              <a:rPr lang="en-US" sz="2400" dirty="0" smtClean="0">
                <a:solidFill>
                  <a:schemeClr val="bg1">
                    <a:lumMod val="50000"/>
                  </a:schemeClr>
                </a:solidFill>
              </a:rPr>
              <a:t>     County can extend, but cannot conflict with regulations </a:t>
            </a:r>
          </a:p>
        </p:txBody>
      </p:sp>
      <p:sp>
        <p:nvSpPr>
          <p:cNvPr id="7" name="TextBox 6"/>
          <p:cNvSpPr txBox="1"/>
          <p:nvPr/>
        </p:nvSpPr>
        <p:spPr>
          <a:xfrm>
            <a:off x="662980" y="3694093"/>
            <a:ext cx="7744109" cy="830997"/>
          </a:xfrm>
          <a:prstGeom prst="rect">
            <a:avLst/>
          </a:prstGeom>
          <a:noFill/>
        </p:spPr>
        <p:txBody>
          <a:bodyPr wrap="square" rtlCol="0">
            <a:spAutoFit/>
          </a:bodyPr>
          <a:lstStyle/>
          <a:p>
            <a:r>
              <a:rPr lang="en-US" sz="2400" dirty="0" smtClean="0">
                <a:solidFill>
                  <a:schemeClr val="bg1">
                    <a:lumMod val="50000"/>
                  </a:schemeClr>
                </a:solidFill>
              </a:rPr>
              <a:t>Cannot have “arbitrary and capricious” requirements;</a:t>
            </a:r>
          </a:p>
          <a:p>
            <a:r>
              <a:rPr lang="en-US" sz="2400" dirty="0">
                <a:solidFill>
                  <a:schemeClr val="bg1">
                    <a:lumMod val="50000"/>
                  </a:schemeClr>
                </a:solidFill>
              </a:rPr>
              <a:t> </a:t>
            </a:r>
            <a:r>
              <a:rPr lang="en-US" sz="2400" dirty="0" smtClean="0">
                <a:solidFill>
                  <a:schemeClr val="bg1">
                    <a:lumMod val="50000"/>
                  </a:schemeClr>
                </a:solidFill>
              </a:rPr>
              <a:t>     Rules must be justified as within “police powers”</a:t>
            </a:r>
          </a:p>
        </p:txBody>
      </p:sp>
      <p:sp>
        <p:nvSpPr>
          <p:cNvPr id="9" name="TextBox 8"/>
          <p:cNvSpPr txBox="1"/>
          <p:nvPr/>
        </p:nvSpPr>
        <p:spPr>
          <a:xfrm>
            <a:off x="228600" y="6019800"/>
            <a:ext cx="8686800" cy="461665"/>
          </a:xfrm>
          <a:prstGeom prst="rect">
            <a:avLst/>
          </a:prstGeom>
          <a:noFill/>
        </p:spPr>
        <p:txBody>
          <a:bodyPr wrap="square" rtlCol="0">
            <a:spAutoFit/>
          </a:bodyPr>
          <a:lstStyle/>
          <a:p>
            <a:pPr algn="ctr"/>
            <a:r>
              <a:rPr lang="en-US" sz="2400" dirty="0" smtClean="0">
                <a:solidFill>
                  <a:srgbClr val="0070C0"/>
                </a:solidFill>
              </a:rPr>
              <a:t>Each attribute has both explicit and traditional legal interpretations</a:t>
            </a:r>
          </a:p>
        </p:txBody>
      </p:sp>
      <p:sp>
        <p:nvSpPr>
          <p:cNvPr id="8" name="TextBox 7"/>
          <p:cNvSpPr txBox="1"/>
          <p:nvPr/>
        </p:nvSpPr>
        <p:spPr>
          <a:xfrm>
            <a:off x="429536" y="4837093"/>
            <a:ext cx="8245242" cy="830997"/>
          </a:xfrm>
          <a:prstGeom prst="rect">
            <a:avLst/>
          </a:prstGeom>
          <a:noFill/>
        </p:spPr>
        <p:txBody>
          <a:bodyPr wrap="square" rtlCol="0">
            <a:spAutoFit/>
          </a:bodyPr>
          <a:lstStyle/>
          <a:p>
            <a:r>
              <a:rPr lang="en-US" sz="2400" dirty="0" smtClean="0">
                <a:solidFill>
                  <a:schemeClr val="bg1">
                    <a:lumMod val="50000"/>
                  </a:schemeClr>
                </a:solidFill>
              </a:rPr>
              <a:t>Need a mechanism to avoid takings without </a:t>
            </a:r>
            <a:r>
              <a:rPr lang="en-US" sz="2400" dirty="0" smtClean="0">
                <a:solidFill>
                  <a:schemeClr val="bg1">
                    <a:lumMod val="50000"/>
                  </a:schemeClr>
                </a:solidFill>
              </a:rPr>
              <a:t>due process  or </a:t>
            </a:r>
            <a:r>
              <a:rPr lang="en-US" sz="2400" dirty="0" smtClean="0">
                <a:solidFill>
                  <a:schemeClr val="bg1">
                    <a:lumMod val="50000"/>
                  </a:schemeClr>
                </a:solidFill>
              </a:rPr>
              <a:t>just compensation</a:t>
            </a:r>
          </a:p>
        </p:txBody>
      </p:sp>
      <p:sp>
        <p:nvSpPr>
          <p:cNvPr id="10" name="Slide Number Placeholder 1"/>
          <p:cNvSpPr>
            <a:spLocks noGrp="1"/>
          </p:cNvSpPr>
          <p:nvPr>
            <p:ph type="sldNum" sz="quarter" idx="12"/>
          </p:nvPr>
        </p:nvSpPr>
        <p:spPr>
          <a:xfrm>
            <a:off x="83359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8</a:t>
            </a:fld>
            <a:endParaRPr lang="en-US" sz="1600" dirty="0">
              <a:solidFill>
                <a:schemeClr val="bg1">
                  <a:lumMod val="50000"/>
                </a:schemeClr>
              </a:solidFill>
              <a:effectLst/>
            </a:endParaRPr>
          </a:p>
        </p:txBody>
      </p:sp>
    </p:spTree>
    <p:extLst>
      <p:ext uri="{BB962C8B-B14F-4D97-AF65-F5344CB8AC3E}">
        <p14:creationId xmlns:p14="http://schemas.microsoft.com/office/powerpoint/2010/main" val="196819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457200"/>
            <a:ext cx="7086600" cy="646331"/>
          </a:xfrm>
          <a:prstGeom prst="rect">
            <a:avLst/>
          </a:prstGeom>
          <a:noFill/>
        </p:spPr>
        <p:txBody>
          <a:bodyPr wrap="square" rtlCol="0">
            <a:spAutoFit/>
          </a:bodyPr>
          <a:lstStyle/>
          <a:p>
            <a:pPr algn="ctr"/>
            <a:r>
              <a:rPr lang="en-US" sz="3600" b="1" dirty="0" smtClean="0">
                <a:solidFill>
                  <a:srgbClr val="FF0000"/>
                </a:solidFill>
              </a:rPr>
              <a:t>Some Key Perceptions or Axioms</a:t>
            </a:r>
            <a:endParaRPr lang="en-US" sz="3600" b="1" dirty="0">
              <a:solidFill>
                <a:srgbClr val="FF0000"/>
              </a:solidFill>
            </a:endParaRPr>
          </a:p>
        </p:txBody>
      </p:sp>
      <p:sp>
        <p:nvSpPr>
          <p:cNvPr id="8" name="Slide Number Placeholder 1"/>
          <p:cNvSpPr>
            <a:spLocks noGrp="1"/>
          </p:cNvSpPr>
          <p:nvPr>
            <p:ph type="sldNum" sz="quarter" idx="12"/>
          </p:nvPr>
        </p:nvSpPr>
        <p:spPr>
          <a:xfrm>
            <a:off x="8564563" y="6481763"/>
            <a:ext cx="527050" cy="365125"/>
          </a:xfrm>
        </p:spPr>
        <p:txBody>
          <a:bodyPr/>
          <a:lstStyle/>
          <a:p>
            <a:pPr>
              <a:defRPr/>
            </a:pPr>
            <a:fld id="{8F323824-DA79-48B5-A5AD-12D80CE4F81D}" type="slidenum">
              <a:rPr lang="en-US" sz="1600" smtClean="0">
                <a:solidFill>
                  <a:schemeClr val="bg1">
                    <a:lumMod val="50000"/>
                  </a:schemeClr>
                </a:solidFill>
                <a:effectLst/>
              </a:rPr>
              <a:pPr>
                <a:defRPr/>
              </a:pPr>
              <a:t>9</a:t>
            </a:fld>
            <a:endParaRPr lang="en-US" sz="1600" dirty="0">
              <a:solidFill>
                <a:schemeClr val="bg1">
                  <a:lumMod val="50000"/>
                </a:schemeClr>
              </a:solidFill>
              <a:effectLst/>
            </a:endParaRPr>
          </a:p>
        </p:txBody>
      </p:sp>
      <p:sp>
        <p:nvSpPr>
          <p:cNvPr id="9" name="TextBox 8"/>
          <p:cNvSpPr txBox="1"/>
          <p:nvPr/>
        </p:nvSpPr>
        <p:spPr>
          <a:xfrm>
            <a:off x="381000" y="1255931"/>
            <a:ext cx="8382000" cy="646331"/>
          </a:xfrm>
          <a:prstGeom prst="rect">
            <a:avLst/>
          </a:prstGeom>
          <a:noFill/>
        </p:spPr>
        <p:txBody>
          <a:bodyPr wrap="square" rtlCol="0">
            <a:spAutoFit/>
          </a:bodyPr>
          <a:lstStyle/>
          <a:p>
            <a:pPr algn="ctr"/>
            <a:r>
              <a:rPr lang="en-US" dirty="0" smtClean="0">
                <a:solidFill>
                  <a:schemeClr val="bg1">
                    <a:lumMod val="50000"/>
                  </a:schemeClr>
                </a:solidFill>
              </a:rPr>
              <a:t>A total ban on oil and gas is seen to be legally iffy, </a:t>
            </a:r>
          </a:p>
          <a:p>
            <a:pPr algn="ctr"/>
            <a:r>
              <a:rPr lang="en-US" dirty="0" smtClean="0">
                <a:solidFill>
                  <a:schemeClr val="bg1">
                    <a:lumMod val="50000"/>
                  </a:schemeClr>
                </a:solidFill>
              </a:rPr>
              <a:t>and possibly undesirable.</a:t>
            </a:r>
            <a:endParaRPr lang="en-US" dirty="0">
              <a:solidFill>
                <a:schemeClr val="bg1">
                  <a:lumMod val="50000"/>
                </a:schemeClr>
              </a:solidFill>
            </a:endParaRPr>
          </a:p>
        </p:txBody>
      </p:sp>
      <p:sp>
        <p:nvSpPr>
          <p:cNvPr id="11" name="TextBox 10"/>
          <p:cNvSpPr txBox="1"/>
          <p:nvPr/>
        </p:nvSpPr>
        <p:spPr>
          <a:xfrm>
            <a:off x="0" y="2149185"/>
            <a:ext cx="9144000" cy="646331"/>
          </a:xfrm>
          <a:prstGeom prst="rect">
            <a:avLst/>
          </a:prstGeom>
          <a:noFill/>
        </p:spPr>
        <p:txBody>
          <a:bodyPr wrap="square" rtlCol="0">
            <a:spAutoFit/>
          </a:bodyPr>
          <a:lstStyle/>
          <a:p>
            <a:pPr algn="ctr"/>
            <a:r>
              <a:rPr lang="en-US" dirty="0" smtClean="0">
                <a:solidFill>
                  <a:schemeClr val="bg1">
                    <a:lumMod val="50000"/>
                  </a:schemeClr>
                </a:solidFill>
              </a:rPr>
              <a:t>A laissez faire approach to regulation is seen </a:t>
            </a:r>
          </a:p>
          <a:p>
            <a:pPr algn="ctr"/>
            <a:r>
              <a:rPr lang="en-US" dirty="0" smtClean="0">
                <a:solidFill>
                  <a:schemeClr val="bg1">
                    <a:lumMod val="50000"/>
                  </a:schemeClr>
                </a:solidFill>
              </a:rPr>
              <a:t>to risk multiple undesirable consequences. </a:t>
            </a:r>
            <a:endParaRPr lang="en-US" dirty="0">
              <a:solidFill>
                <a:schemeClr val="bg1">
                  <a:lumMod val="50000"/>
                </a:schemeClr>
              </a:solidFill>
            </a:endParaRPr>
          </a:p>
        </p:txBody>
      </p:sp>
      <p:sp>
        <p:nvSpPr>
          <p:cNvPr id="15" name="TextBox 14"/>
          <p:cNvSpPr txBox="1"/>
          <p:nvPr/>
        </p:nvSpPr>
        <p:spPr>
          <a:xfrm>
            <a:off x="0" y="2980182"/>
            <a:ext cx="9144000" cy="646331"/>
          </a:xfrm>
          <a:prstGeom prst="rect">
            <a:avLst/>
          </a:prstGeom>
          <a:noFill/>
        </p:spPr>
        <p:txBody>
          <a:bodyPr wrap="square" rtlCol="0">
            <a:spAutoFit/>
          </a:bodyPr>
          <a:lstStyle/>
          <a:p>
            <a:pPr algn="ctr"/>
            <a:r>
              <a:rPr lang="en-US" dirty="0" smtClean="0">
                <a:solidFill>
                  <a:schemeClr val="bg1">
                    <a:lumMod val="50000"/>
                  </a:schemeClr>
                </a:solidFill>
              </a:rPr>
              <a:t>Some level of allowing oil and gas development  </a:t>
            </a:r>
          </a:p>
          <a:p>
            <a:pPr algn="ctr"/>
            <a:r>
              <a:rPr lang="en-US" dirty="0" smtClean="0">
                <a:solidFill>
                  <a:schemeClr val="bg1">
                    <a:lumMod val="50000"/>
                  </a:schemeClr>
                </a:solidFill>
              </a:rPr>
              <a:t>with a tight protective regulation may be an appropriate compromise.    </a:t>
            </a:r>
            <a:endParaRPr lang="en-US" dirty="0">
              <a:solidFill>
                <a:schemeClr val="bg1">
                  <a:lumMod val="50000"/>
                </a:schemeClr>
              </a:solidFill>
            </a:endParaRPr>
          </a:p>
        </p:txBody>
      </p:sp>
      <p:sp>
        <p:nvSpPr>
          <p:cNvPr id="16" name="TextBox 15"/>
          <p:cNvSpPr txBox="1"/>
          <p:nvPr/>
        </p:nvSpPr>
        <p:spPr>
          <a:xfrm>
            <a:off x="0" y="3935693"/>
            <a:ext cx="9144000" cy="646331"/>
          </a:xfrm>
          <a:prstGeom prst="rect">
            <a:avLst/>
          </a:prstGeom>
          <a:noFill/>
        </p:spPr>
        <p:txBody>
          <a:bodyPr wrap="square" rtlCol="0">
            <a:spAutoFit/>
          </a:bodyPr>
          <a:lstStyle/>
          <a:p>
            <a:pPr algn="ctr"/>
            <a:r>
              <a:rPr lang="en-US" dirty="0" smtClean="0">
                <a:solidFill>
                  <a:schemeClr val="bg1">
                    <a:lumMod val="50000"/>
                  </a:schemeClr>
                </a:solidFill>
              </a:rPr>
              <a:t>The industry is believed to know how to operate safely;  </a:t>
            </a:r>
          </a:p>
          <a:p>
            <a:pPr algn="ctr"/>
            <a:r>
              <a:rPr lang="en-US" dirty="0" smtClean="0">
                <a:solidFill>
                  <a:schemeClr val="bg1">
                    <a:lumMod val="50000"/>
                  </a:schemeClr>
                </a:solidFill>
              </a:rPr>
              <a:t>however, it can use a positive incentive to do so. </a:t>
            </a:r>
            <a:endParaRPr lang="en-US" dirty="0">
              <a:solidFill>
                <a:schemeClr val="bg1">
                  <a:lumMod val="50000"/>
                </a:schemeClr>
              </a:solidFill>
            </a:endParaRPr>
          </a:p>
        </p:txBody>
      </p:sp>
      <p:sp>
        <p:nvSpPr>
          <p:cNvPr id="17" name="TextBox 16"/>
          <p:cNvSpPr txBox="1"/>
          <p:nvPr/>
        </p:nvSpPr>
        <p:spPr>
          <a:xfrm>
            <a:off x="0" y="4828947"/>
            <a:ext cx="9144000" cy="646331"/>
          </a:xfrm>
          <a:prstGeom prst="rect">
            <a:avLst/>
          </a:prstGeom>
          <a:noFill/>
        </p:spPr>
        <p:txBody>
          <a:bodyPr wrap="square" rtlCol="0">
            <a:spAutoFit/>
          </a:bodyPr>
          <a:lstStyle/>
          <a:p>
            <a:pPr algn="ctr"/>
            <a:r>
              <a:rPr lang="en-US" dirty="0" smtClean="0">
                <a:solidFill>
                  <a:schemeClr val="bg1">
                    <a:lumMod val="50000"/>
                  </a:schemeClr>
                </a:solidFill>
              </a:rPr>
              <a:t>The Oil Conservation Division mostly regulates “down hole” behavior;</a:t>
            </a:r>
          </a:p>
          <a:p>
            <a:pPr algn="ctr"/>
            <a:r>
              <a:rPr lang="en-US" dirty="0" smtClean="0">
                <a:solidFill>
                  <a:schemeClr val="bg1">
                    <a:lumMod val="50000"/>
                  </a:schemeClr>
                </a:solidFill>
              </a:rPr>
              <a:t>local governments are left to regulate on-the-surface behavior </a:t>
            </a:r>
            <a:endParaRPr lang="en-US" dirty="0">
              <a:solidFill>
                <a:schemeClr val="bg1">
                  <a:lumMod val="50000"/>
                </a:schemeClr>
              </a:solidFill>
            </a:endParaRPr>
          </a:p>
        </p:txBody>
      </p:sp>
      <p:sp>
        <p:nvSpPr>
          <p:cNvPr id="10" name="TextBox 9"/>
          <p:cNvSpPr txBox="1"/>
          <p:nvPr/>
        </p:nvSpPr>
        <p:spPr>
          <a:xfrm>
            <a:off x="152400" y="5722203"/>
            <a:ext cx="9144000" cy="646331"/>
          </a:xfrm>
          <a:prstGeom prst="rect">
            <a:avLst/>
          </a:prstGeom>
          <a:noFill/>
        </p:spPr>
        <p:txBody>
          <a:bodyPr wrap="square" rtlCol="0">
            <a:spAutoFit/>
          </a:bodyPr>
          <a:lstStyle/>
          <a:p>
            <a:pPr algn="ctr"/>
            <a:r>
              <a:rPr lang="en-US" dirty="0" smtClean="0">
                <a:solidFill>
                  <a:schemeClr val="bg1">
                    <a:lumMod val="50000"/>
                  </a:schemeClr>
                </a:solidFill>
              </a:rPr>
              <a:t>Handful of wells cannot justify other needed facilities and infrastructure,</a:t>
            </a:r>
          </a:p>
          <a:p>
            <a:pPr algn="ctr"/>
            <a:r>
              <a:rPr lang="en-US" dirty="0" smtClean="0">
                <a:solidFill>
                  <a:schemeClr val="bg1">
                    <a:lumMod val="50000"/>
                  </a:schemeClr>
                </a:solidFill>
              </a:rPr>
              <a:t> many hundreds, or thousands, will be needed to keep industry going</a:t>
            </a:r>
            <a:endParaRPr lang="en-US" dirty="0">
              <a:solidFill>
                <a:schemeClr val="bg1">
                  <a:lumMod val="50000"/>
                </a:schemeClr>
              </a:solidFill>
            </a:endParaRPr>
          </a:p>
        </p:txBody>
      </p:sp>
    </p:spTree>
    <p:extLst>
      <p:ext uri="{BB962C8B-B14F-4D97-AF65-F5344CB8AC3E}">
        <p14:creationId xmlns:p14="http://schemas.microsoft.com/office/powerpoint/2010/main" val="962104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160</TotalTime>
  <Words>1713</Words>
  <Application>Microsoft Macintosh PowerPoint</Application>
  <PresentationFormat>On-screen Show (4:3)</PresentationFormat>
  <Paragraphs>256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Common Ground Rising</vt:lpstr>
      <vt:lpstr>Points of View</vt:lpstr>
      <vt:lpstr>Aspects of the Mora Decision</vt:lpstr>
      <vt:lpstr>Mora Ruling implications</vt:lpstr>
      <vt:lpstr>Mora Ruling Aspects </vt:lpstr>
      <vt:lpstr>Mora Decision Implications</vt:lpstr>
      <vt:lpstr>What Happens Now? </vt:lpstr>
      <vt:lpstr>PowerPoint Presentation</vt:lpstr>
      <vt:lpstr>PowerPoint Presentation</vt:lpstr>
      <vt:lpstr>PowerPoint Presentation</vt:lpstr>
      <vt:lpstr>PowerPoint Presentation</vt:lpstr>
      <vt:lpstr>Health </vt:lpstr>
      <vt:lpstr>Firsthand Testimony from the Fracking Zone  </vt:lpstr>
      <vt:lpstr>PowerPoint Presentation</vt:lpstr>
      <vt:lpstr>Social Justice issues </vt:lpstr>
      <vt:lpstr>Splitting Sandoval County in TWO</vt:lpstr>
      <vt:lpstr>Jim Manatt Letter on Fracking Expansion </vt:lpstr>
      <vt:lpstr>Collusion with Industry </vt:lpstr>
      <vt:lpstr>More Issues </vt:lpstr>
      <vt:lpstr>Action Plan</vt:lpstr>
      <vt:lpstr>Common Ground Rising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Ground Rising</dc:title>
  <dc:creator>Elaine Cimino</dc:creator>
  <cp:lastModifiedBy>Elaine Cimino</cp:lastModifiedBy>
  <cp:revision>15</cp:revision>
  <dcterms:created xsi:type="dcterms:W3CDTF">2017-04-30T16:04:26Z</dcterms:created>
  <dcterms:modified xsi:type="dcterms:W3CDTF">2017-04-30T18:44:28Z</dcterms:modified>
</cp:coreProperties>
</file>